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0" r:id="rId2"/>
  </p:sldMasterIdLst>
  <p:notesMasterIdLst>
    <p:notesMasterId r:id="rId28"/>
  </p:notesMasterIdLst>
  <p:sldIdLst>
    <p:sldId id="257" r:id="rId3"/>
    <p:sldId id="259" r:id="rId4"/>
    <p:sldId id="258" r:id="rId5"/>
    <p:sldId id="260"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Lst>
  <p:sldSz cx="12192000" cy="6858000"/>
  <p:notesSz cx="6797675" cy="99282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74" autoAdjust="0"/>
    <p:restoredTop sz="89852" autoAdjust="0"/>
  </p:normalViewPr>
  <p:slideViewPr>
    <p:cSldViewPr snapToGrid="0">
      <p:cViewPr varScale="1">
        <p:scale>
          <a:sx n="65" d="100"/>
          <a:sy n="65" d="100"/>
        </p:scale>
        <p:origin x="90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jpeg>
</file>

<file path=ppt/media/image34.png>
</file>

<file path=ppt/media/image35.png>
</file>

<file path=ppt/media/image36.png>
</file>

<file path=ppt/media/image37.jpe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50443" y="0"/>
            <a:ext cx="2945659" cy="498135"/>
          </a:xfrm>
          <a:prstGeom prst="rect">
            <a:avLst/>
          </a:prstGeom>
        </p:spPr>
        <p:txBody>
          <a:bodyPr vert="horz" lIns="91440" tIns="45720" rIns="91440" bIns="45720" rtlCol="0"/>
          <a:lstStyle>
            <a:lvl1pPr algn="r">
              <a:defRPr sz="1200"/>
            </a:lvl1pPr>
          </a:lstStyle>
          <a:p>
            <a:fld id="{E8C480B7-1F67-4C0E-82EC-4A6592511750}" type="datetimeFigureOut">
              <a:rPr lang="en-GB" smtClean="0"/>
              <a:t>03/09/2017</a:t>
            </a:fld>
            <a:endParaRPr lang="en-GB"/>
          </a:p>
        </p:txBody>
      </p:sp>
      <p:sp>
        <p:nvSpPr>
          <p:cNvPr id="4" name="Slide Image Placeholder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79768" y="4777958"/>
            <a:ext cx="5438140" cy="3909239"/>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430091"/>
            <a:ext cx="2945659" cy="498134"/>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50443" y="9430091"/>
            <a:ext cx="2945659" cy="498134"/>
          </a:xfrm>
          <a:prstGeom prst="rect">
            <a:avLst/>
          </a:prstGeom>
        </p:spPr>
        <p:txBody>
          <a:bodyPr vert="horz" lIns="91440" tIns="45720" rIns="91440" bIns="45720" rtlCol="0" anchor="b"/>
          <a:lstStyle>
            <a:lvl1pPr algn="r">
              <a:defRPr sz="1200"/>
            </a:lvl1pPr>
          </a:lstStyle>
          <a:p>
            <a:fld id="{16865A9B-1202-40A4-8B16-0BA3F4F6D1E2}" type="slidenum">
              <a:rPr lang="en-GB" smtClean="0"/>
              <a:t>‹#›</a:t>
            </a:fld>
            <a:endParaRPr lang="en-GB"/>
          </a:p>
        </p:txBody>
      </p:sp>
    </p:spTree>
    <p:extLst>
      <p:ext uri="{BB962C8B-B14F-4D97-AF65-F5344CB8AC3E}">
        <p14:creationId xmlns:p14="http://schemas.microsoft.com/office/powerpoint/2010/main" val="4198261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16865A9B-1202-40A4-8B16-0BA3F4F6D1E2}" type="slidenum">
              <a:rPr lang="en-GB" smtClean="0"/>
              <a:t>1</a:t>
            </a:fld>
            <a:endParaRPr lang="en-GB"/>
          </a:p>
        </p:txBody>
      </p:sp>
    </p:spTree>
    <p:extLst>
      <p:ext uri="{BB962C8B-B14F-4D97-AF65-F5344CB8AC3E}">
        <p14:creationId xmlns:p14="http://schemas.microsoft.com/office/powerpoint/2010/main" val="8136442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essential part in the design of the wing-box is the compliant spar that incorporates</a:t>
            </a:r>
            <a:r>
              <a:rPr lang="en-US" baseline="0" dirty="0"/>
              <a:t> de chiral lattice.</a:t>
            </a:r>
          </a:p>
          <a:p>
            <a:endParaRPr lang="en-US" baseline="0" dirty="0"/>
          </a:p>
          <a:p>
            <a:r>
              <a:rPr lang="en-US" baseline="0" dirty="0"/>
              <a:t>The chiral structure is divide in an “N” number of unit cells in the </a:t>
            </a:r>
            <a:r>
              <a:rPr lang="en-US" baseline="0" dirty="0" err="1"/>
              <a:t>spanwise</a:t>
            </a:r>
            <a:r>
              <a:rPr lang="en-US" baseline="0" dirty="0"/>
              <a:t> direction of the wing-box and a “M” number of unit cells in the transversal direction.</a:t>
            </a:r>
          </a:p>
          <a:p>
            <a:endParaRPr lang="en-US" baseline="0" dirty="0"/>
          </a:p>
          <a:p>
            <a:r>
              <a:rPr lang="en-US" baseline="0" dirty="0"/>
              <a:t>The parameters that conform the geometry in the chiral structure are:</a:t>
            </a:r>
          </a:p>
          <a:p>
            <a:pPr marL="628650" lvl="1" indent="-171450">
              <a:buFont typeface="Arial" panose="020B0604020202020204" pitchFamily="34" charset="0"/>
              <a:buChar char="•"/>
            </a:pPr>
            <a:r>
              <a:rPr lang="en-US" dirty="0"/>
              <a:t>Th</a:t>
            </a:r>
            <a:r>
              <a:rPr lang="en-US" baseline="0" dirty="0"/>
              <a:t>e node depth B</a:t>
            </a:r>
          </a:p>
          <a:p>
            <a:pPr marL="628650" lvl="1" indent="-171450">
              <a:buFont typeface="Arial" panose="020B0604020202020204" pitchFamily="34" charset="0"/>
              <a:buChar char="•"/>
            </a:pPr>
            <a:r>
              <a:rPr lang="en-US" dirty="0"/>
              <a:t>The node radius r</a:t>
            </a:r>
          </a:p>
          <a:p>
            <a:pPr marL="628650" lvl="1" indent="-171450">
              <a:buFont typeface="Arial" panose="020B0604020202020204" pitchFamily="34" charset="0"/>
              <a:buChar char="•"/>
            </a:pPr>
            <a:r>
              <a:rPr lang="en-US" dirty="0"/>
              <a:t>The ligament</a:t>
            </a:r>
            <a:r>
              <a:rPr lang="en-US" baseline="0" dirty="0"/>
              <a:t> half length L</a:t>
            </a:r>
          </a:p>
          <a:p>
            <a:pPr marL="628650" lvl="1" indent="-171450">
              <a:buFont typeface="Arial" panose="020B0604020202020204" pitchFamily="34" charset="0"/>
              <a:buChar char="•"/>
            </a:pPr>
            <a:r>
              <a:rPr lang="en-US" baseline="0" dirty="0"/>
              <a:t>The ligament eccentricity e</a:t>
            </a:r>
          </a:p>
          <a:p>
            <a:pPr marL="628650" lvl="1" indent="-171450">
              <a:buFont typeface="Arial" panose="020B0604020202020204" pitchFamily="34" charset="0"/>
              <a:buChar char="•"/>
            </a:pPr>
            <a:r>
              <a:rPr lang="en-US" baseline="0" dirty="0"/>
              <a:t>The overall thickness t</a:t>
            </a:r>
            <a:endParaRPr lang="en-US" dirty="0"/>
          </a:p>
        </p:txBody>
      </p:sp>
      <p:sp>
        <p:nvSpPr>
          <p:cNvPr id="4" name="Slide Number Placeholder 3"/>
          <p:cNvSpPr>
            <a:spLocks noGrp="1"/>
          </p:cNvSpPr>
          <p:nvPr>
            <p:ph type="sldNum" sz="quarter" idx="10"/>
          </p:nvPr>
        </p:nvSpPr>
        <p:spPr/>
        <p:txBody>
          <a:bodyPr/>
          <a:lstStyle/>
          <a:p>
            <a:fld id="{16865A9B-1202-40A4-8B16-0BA3F4F6D1E2}" type="slidenum">
              <a:rPr lang="en-GB" smtClean="0"/>
              <a:t>10</a:t>
            </a:fld>
            <a:endParaRPr lang="en-GB"/>
          </a:p>
        </p:txBody>
      </p:sp>
    </p:spTree>
    <p:extLst>
      <p:ext uri="{BB962C8B-B14F-4D97-AF65-F5344CB8AC3E}">
        <p14:creationId xmlns:p14="http://schemas.microsoft.com/office/powerpoint/2010/main" val="27345947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16865A9B-1202-40A4-8B16-0BA3F4F6D1E2}" type="slidenum">
              <a:rPr lang="en-GB" smtClean="0"/>
              <a:t>11</a:t>
            </a:fld>
            <a:endParaRPr lang="en-GB"/>
          </a:p>
        </p:txBody>
      </p:sp>
    </p:spTree>
    <p:extLst>
      <p:ext uri="{BB962C8B-B14F-4D97-AF65-F5344CB8AC3E}">
        <p14:creationId xmlns:p14="http://schemas.microsoft.com/office/powerpoint/2010/main" val="37830079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a:t>
            </a:r>
            <a:r>
              <a:rPr lang="en-US" baseline="0" dirty="0"/>
              <a:t> of the most relevant aspects of the design is the lattice node rigid body modeling. In this picture of one of the manufactured prototypes, it can be seen two different approached to manufacture the rigid node.</a:t>
            </a:r>
          </a:p>
          <a:p>
            <a:endParaRPr lang="en-US" baseline="0" dirty="0"/>
          </a:p>
          <a:p>
            <a:r>
              <a:rPr lang="en-US" baseline="0" dirty="0"/>
              <a:t>In the computational model, this part is modeled through the addition of an additional rigid part called </a:t>
            </a:r>
            <a:r>
              <a:rPr lang="en-US" baseline="0" dirty="0" err="1"/>
              <a:t>tyre</a:t>
            </a:r>
            <a:r>
              <a:rPr lang="en-US" baseline="0" dirty="0"/>
              <a:t> that adds stiffness.</a:t>
            </a:r>
            <a:endParaRPr lang="en-US" dirty="0"/>
          </a:p>
        </p:txBody>
      </p:sp>
      <p:sp>
        <p:nvSpPr>
          <p:cNvPr id="4" name="Slide Number Placeholder 3"/>
          <p:cNvSpPr>
            <a:spLocks noGrp="1"/>
          </p:cNvSpPr>
          <p:nvPr>
            <p:ph type="sldNum" sz="quarter" idx="10"/>
          </p:nvPr>
        </p:nvSpPr>
        <p:spPr/>
        <p:txBody>
          <a:bodyPr/>
          <a:lstStyle/>
          <a:p>
            <a:fld id="{16865A9B-1202-40A4-8B16-0BA3F4F6D1E2}" type="slidenum">
              <a:rPr lang="en-GB" smtClean="0"/>
              <a:t>12</a:t>
            </a:fld>
            <a:endParaRPr lang="en-GB"/>
          </a:p>
        </p:txBody>
      </p:sp>
    </p:spTree>
    <p:extLst>
      <p:ext uri="{BB962C8B-B14F-4D97-AF65-F5344CB8AC3E}">
        <p14:creationId xmlns:p14="http://schemas.microsoft.com/office/powerpoint/2010/main" val="13522872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aspect of the design is</a:t>
            </a:r>
            <a:r>
              <a:rPr lang="en-US" baseline="0" dirty="0"/>
              <a:t> the connection between the chiral structure to the wing-box skin. </a:t>
            </a:r>
          </a:p>
          <a:p>
            <a:endParaRPr lang="en-US" baseline="0" dirty="0"/>
          </a:p>
          <a:p>
            <a:r>
              <a:rPr lang="en-US" baseline="0" dirty="0"/>
              <a:t>Through this connection, loads are transmitted to the lattice structure.</a:t>
            </a:r>
          </a:p>
          <a:p>
            <a:endParaRPr lang="en-US" baseline="0" dirty="0"/>
          </a:p>
          <a:p>
            <a:r>
              <a:rPr lang="en-US" dirty="0"/>
              <a:t>These</a:t>
            </a:r>
            <a:r>
              <a:rPr lang="en-US" baseline="0" dirty="0"/>
              <a:t> kind of connection leaves free two degrees of freedom:</a:t>
            </a:r>
          </a:p>
          <a:p>
            <a:endParaRPr lang="en-US" baseline="0" dirty="0"/>
          </a:p>
          <a:p>
            <a:pPr marL="628650" lvl="1" indent="-171450">
              <a:buFont typeface="Arial" panose="020B0604020202020204" pitchFamily="34" charset="0"/>
              <a:buChar char="•"/>
            </a:pPr>
            <a:r>
              <a:rPr lang="en-US" baseline="0" dirty="0"/>
              <a:t>The rotation of the chiral nodes around its axis, and, optionally…</a:t>
            </a:r>
          </a:p>
          <a:p>
            <a:pPr marL="628650" lvl="1" indent="-171450">
              <a:buFont typeface="Arial" panose="020B0604020202020204" pitchFamily="34" charset="0"/>
              <a:buChar char="•"/>
            </a:pPr>
            <a:r>
              <a:rPr lang="en-US" baseline="0" dirty="0"/>
              <a:t>The translation of the chiral nodes parallel to the skin</a:t>
            </a:r>
          </a:p>
          <a:p>
            <a:pPr marL="628650" lvl="1" indent="-171450">
              <a:buFont typeface="Arial" panose="020B0604020202020204" pitchFamily="34" charset="0"/>
              <a:buChar char="•"/>
            </a:pPr>
            <a:endParaRPr lang="en-US" baseline="0" dirty="0"/>
          </a:p>
          <a:p>
            <a:pPr marL="0" lvl="0" indent="0">
              <a:buFont typeface="Arial" panose="020B0604020202020204" pitchFamily="34" charset="0"/>
              <a:buNone/>
            </a:pPr>
            <a:r>
              <a:rPr lang="en-US" dirty="0"/>
              <a:t>Now</a:t>
            </a:r>
            <a:r>
              <a:rPr lang="en-US" baseline="0" dirty="0"/>
              <a:t>, the results of the simulations carried out with the computational model are presented </a:t>
            </a:r>
            <a:endParaRPr lang="en-US" dirty="0"/>
          </a:p>
        </p:txBody>
      </p:sp>
      <p:sp>
        <p:nvSpPr>
          <p:cNvPr id="4" name="Slide Number Placeholder 3"/>
          <p:cNvSpPr>
            <a:spLocks noGrp="1"/>
          </p:cNvSpPr>
          <p:nvPr>
            <p:ph type="sldNum" sz="quarter" idx="10"/>
          </p:nvPr>
        </p:nvSpPr>
        <p:spPr/>
        <p:txBody>
          <a:bodyPr/>
          <a:lstStyle/>
          <a:p>
            <a:fld id="{16865A9B-1202-40A4-8B16-0BA3F4F6D1E2}" type="slidenum">
              <a:rPr lang="en-GB" smtClean="0"/>
              <a:t>13</a:t>
            </a:fld>
            <a:endParaRPr lang="en-GB"/>
          </a:p>
        </p:txBody>
      </p:sp>
    </p:spTree>
    <p:extLst>
      <p:ext uri="{BB962C8B-B14F-4D97-AF65-F5344CB8AC3E}">
        <p14:creationId xmlns:p14="http://schemas.microsoft.com/office/powerpoint/2010/main" val="372709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16865A9B-1202-40A4-8B16-0BA3F4F6D1E2}" type="slidenum">
              <a:rPr lang="en-GB" smtClean="0"/>
              <a:t>14</a:t>
            </a:fld>
            <a:endParaRPr lang="en-GB"/>
          </a:p>
        </p:txBody>
      </p:sp>
    </p:spTree>
    <p:extLst>
      <p:ext uri="{BB962C8B-B14F-4D97-AF65-F5344CB8AC3E}">
        <p14:creationId xmlns:p14="http://schemas.microsoft.com/office/powerpoint/2010/main" val="29044376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computational</a:t>
            </a:r>
            <a:r>
              <a:rPr lang="en-US" baseline="0" dirty="0"/>
              <a:t> model is characterized for the following parts…</a:t>
            </a:r>
          </a:p>
          <a:p>
            <a:endParaRPr lang="en-US" baseline="0" dirty="0"/>
          </a:p>
          <a:p>
            <a:r>
              <a:rPr lang="en-US" dirty="0"/>
              <a:t>The</a:t>
            </a:r>
            <a:r>
              <a:rPr lang="en-US" baseline="0" dirty="0"/>
              <a:t> model is built using python scripting and a program is written that automatically executes a number of simulations for a range of parameters</a:t>
            </a:r>
            <a:endParaRPr lang="en-US" dirty="0"/>
          </a:p>
          <a:p>
            <a:endParaRPr lang="en-GB" dirty="0"/>
          </a:p>
        </p:txBody>
      </p:sp>
      <p:sp>
        <p:nvSpPr>
          <p:cNvPr id="4" name="Slide Number Placeholder 3"/>
          <p:cNvSpPr>
            <a:spLocks noGrp="1"/>
          </p:cNvSpPr>
          <p:nvPr>
            <p:ph type="sldNum" sz="quarter" idx="10"/>
          </p:nvPr>
        </p:nvSpPr>
        <p:spPr/>
        <p:txBody>
          <a:bodyPr/>
          <a:lstStyle/>
          <a:p>
            <a:fld id="{16865A9B-1202-40A4-8B16-0BA3F4F6D1E2}" type="slidenum">
              <a:rPr lang="en-GB" smtClean="0"/>
              <a:t>15</a:t>
            </a:fld>
            <a:endParaRPr lang="en-GB"/>
          </a:p>
        </p:txBody>
      </p:sp>
    </p:spTree>
    <p:extLst>
      <p:ext uri="{BB962C8B-B14F-4D97-AF65-F5344CB8AC3E}">
        <p14:creationId xmlns:p14="http://schemas.microsoft.com/office/powerpoint/2010/main" val="21958736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a:t>
            </a:r>
            <a:r>
              <a:rPr lang="en-US" baseline="0" dirty="0"/>
              <a:t> general response is characterized as shown in this slide. </a:t>
            </a:r>
          </a:p>
          <a:p>
            <a:endParaRPr lang="en-US" baseline="0" dirty="0"/>
          </a:p>
          <a:p>
            <a:pPr marL="628650" lvl="1" indent="-171450">
              <a:buFont typeface="Arial" panose="020B0604020202020204" pitchFamily="34" charset="0"/>
              <a:buChar char="•"/>
            </a:pPr>
            <a:r>
              <a:rPr lang="en-US" baseline="0" dirty="0"/>
              <a:t>For initial increments of load, buckling appears at the tip of the wing-box</a:t>
            </a:r>
          </a:p>
          <a:p>
            <a:pPr marL="628650" lvl="1" indent="-171450">
              <a:buFont typeface="Arial" panose="020B0604020202020204" pitchFamily="34" charset="0"/>
              <a:buChar char="•"/>
            </a:pPr>
            <a:endParaRPr lang="en-US" baseline="0" dirty="0"/>
          </a:p>
          <a:p>
            <a:pPr marL="628650" lvl="1" indent="-171450">
              <a:buFont typeface="Arial" panose="020B0604020202020204" pitchFamily="34" charset="0"/>
              <a:buChar char="•"/>
            </a:pPr>
            <a:r>
              <a:rPr lang="en-US" baseline="0" dirty="0"/>
              <a:t>Then, at certain moment, the buckling limit is achieved for some of the ligaments located at the root. This occurrence of elastic instabilities in this ligaments causes the sudden twist adaptation of the wing-box.</a:t>
            </a:r>
          </a:p>
          <a:p>
            <a:pPr marL="628650" lvl="1" indent="-171450">
              <a:buFont typeface="Arial" panose="020B0604020202020204" pitchFamily="34" charset="0"/>
              <a:buChar char="•"/>
            </a:pPr>
            <a:endParaRPr lang="en-US" baseline="0" dirty="0"/>
          </a:p>
          <a:p>
            <a:pPr marL="628650" lvl="1" indent="-171450">
              <a:buFont typeface="Arial" panose="020B0604020202020204" pitchFamily="34" charset="0"/>
              <a:buChar char="•"/>
            </a:pPr>
            <a:r>
              <a:rPr lang="en-US" baseline="0" dirty="0"/>
              <a:t>Finally, for higher loads, the instabilities appear in other parts of the structure and the twist adaptation keeps increasing.</a:t>
            </a:r>
            <a:endParaRPr lang="en-US" dirty="0"/>
          </a:p>
        </p:txBody>
      </p:sp>
      <p:sp>
        <p:nvSpPr>
          <p:cNvPr id="4" name="Slide Number Placeholder 3"/>
          <p:cNvSpPr>
            <a:spLocks noGrp="1"/>
          </p:cNvSpPr>
          <p:nvPr>
            <p:ph type="sldNum" sz="quarter" idx="10"/>
          </p:nvPr>
        </p:nvSpPr>
        <p:spPr/>
        <p:txBody>
          <a:bodyPr/>
          <a:lstStyle/>
          <a:p>
            <a:fld id="{16865A9B-1202-40A4-8B16-0BA3F4F6D1E2}" type="slidenum">
              <a:rPr lang="en-GB" smtClean="0"/>
              <a:t>16</a:t>
            </a:fld>
            <a:endParaRPr lang="en-GB"/>
          </a:p>
        </p:txBody>
      </p:sp>
    </p:spTree>
    <p:extLst>
      <p:ext uri="{BB962C8B-B14F-4D97-AF65-F5344CB8AC3E}">
        <p14:creationId xmlns:p14="http://schemas.microsoft.com/office/powerpoint/2010/main" val="25151282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particular</a:t>
            </a:r>
            <a:r>
              <a:rPr lang="en-US" baseline="0" dirty="0"/>
              <a:t> characteristics of the problem studied make it likely to become unstable. To account this phenomena, it is necessary to add artificial structural damping. This is done by the incorporation of constant damping factor. </a:t>
            </a:r>
          </a:p>
          <a:p>
            <a:endParaRPr lang="en-US" baseline="0" dirty="0"/>
          </a:p>
          <a:p>
            <a:r>
              <a:rPr lang="en-US" baseline="0" dirty="0"/>
              <a:t>However, special care needs to be taken in order to ensure that the inclusion of artificial damping factor is not leading to inaccurate results due to over-damping of the structure. To ensure that this is not happening, it is possible to compare the external work to the energy dissipated through artificial damping and ensure that is neglectable in comparison.</a:t>
            </a:r>
          </a:p>
        </p:txBody>
      </p:sp>
      <p:sp>
        <p:nvSpPr>
          <p:cNvPr id="4" name="Slide Number Placeholder 3"/>
          <p:cNvSpPr>
            <a:spLocks noGrp="1"/>
          </p:cNvSpPr>
          <p:nvPr>
            <p:ph type="sldNum" sz="quarter" idx="10"/>
          </p:nvPr>
        </p:nvSpPr>
        <p:spPr/>
        <p:txBody>
          <a:bodyPr/>
          <a:lstStyle/>
          <a:p>
            <a:fld id="{16865A9B-1202-40A4-8B16-0BA3F4F6D1E2}" type="slidenum">
              <a:rPr lang="en-GB" smtClean="0"/>
              <a:t>17</a:t>
            </a:fld>
            <a:endParaRPr lang="en-GB"/>
          </a:p>
        </p:txBody>
      </p:sp>
    </p:spTree>
    <p:extLst>
      <p:ext uri="{BB962C8B-B14F-4D97-AF65-F5344CB8AC3E}">
        <p14:creationId xmlns:p14="http://schemas.microsoft.com/office/powerpoint/2010/main" val="20671473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Positive slope:</a:t>
            </a:r>
          </a:p>
          <a:p>
            <a:endParaRPr lang="en-US" dirty="0"/>
          </a:p>
          <a:p>
            <a:pPr marL="628650" lvl="1" indent="-171450">
              <a:buFont typeface="Arial" pitchFamily="34" charset="0"/>
              <a:buChar char="•"/>
            </a:pPr>
            <a:r>
              <a:rPr lang="en-US" dirty="0"/>
              <a:t>Wing-box</a:t>
            </a:r>
            <a:r>
              <a:rPr lang="en-US" baseline="0" dirty="0"/>
              <a:t> thickness</a:t>
            </a:r>
          </a:p>
          <a:p>
            <a:pPr marL="628650" lvl="1" indent="-171450">
              <a:buFont typeface="Arial" pitchFamily="34" charset="0"/>
              <a:buChar char="•"/>
            </a:pPr>
            <a:r>
              <a:rPr lang="en-US" dirty="0"/>
              <a:t>Chiral</a:t>
            </a:r>
            <a:r>
              <a:rPr lang="en-US" baseline="0" dirty="0"/>
              <a:t> lattice thickness</a:t>
            </a:r>
          </a:p>
          <a:p>
            <a:pPr marL="628650" lvl="1" indent="-171450">
              <a:buFont typeface="Arial" pitchFamily="34" charset="0"/>
              <a:buChar char="•"/>
            </a:pPr>
            <a:endParaRPr lang="en-US" baseline="0" dirty="0"/>
          </a:p>
          <a:p>
            <a:pPr marL="0" lvl="0" indent="0">
              <a:buFont typeface="Arial" pitchFamily="34" charset="0"/>
              <a:buNone/>
            </a:pPr>
            <a:r>
              <a:rPr lang="en-US" baseline="0" dirty="0"/>
              <a:t>Negative slope</a:t>
            </a:r>
          </a:p>
          <a:p>
            <a:pPr marL="0" lvl="0" indent="0">
              <a:buFont typeface="Arial" pitchFamily="34" charset="0"/>
              <a:buNone/>
            </a:pPr>
            <a:endParaRPr lang="en-US" baseline="0" dirty="0"/>
          </a:p>
          <a:p>
            <a:pPr marL="628650" lvl="1" indent="-171450">
              <a:buFont typeface="Arial" pitchFamily="34" charset="0"/>
              <a:buChar char="•"/>
            </a:pPr>
            <a:r>
              <a:rPr lang="en-US" baseline="0" dirty="0"/>
              <a:t>Wing-box length</a:t>
            </a:r>
          </a:p>
          <a:p>
            <a:pPr marL="628650" lvl="1" indent="-171450">
              <a:buFont typeface="Arial" pitchFamily="34" charset="0"/>
              <a:buChar char="•"/>
            </a:pPr>
            <a:r>
              <a:rPr lang="en-US" baseline="0" dirty="0"/>
              <a:t>Chiral ligament length</a:t>
            </a:r>
            <a:endParaRPr lang="en-US" dirty="0"/>
          </a:p>
        </p:txBody>
      </p:sp>
      <p:sp>
        <p:nvSpPr>
          <p:cNvPr id="4" name="Slide Number Placeholder 3"/>
          <p:cNvSpPr>
            <a:spLocks noGrp="1"/>
          </p:cNvSpPr>
          <p:nvPr>
            <p:ph type="sldNum" sz="quarter" idx="10"/>
          </p:nvPr>
        </p:nvSpPr>
        <p:spPr/>
        <p:txBody>
          <a:bodyPr/>
          <a:lstStyle/>
          <a:p>
            <a:fld id="{16865A9B-1202-40A4-8B16-0BA3F4F6D1E2}" type="slidenum">
              <a:rPr lang="en-GB" smtClean="0"/>
              <a:t>18</a:t>
            </a:fld>
            <a:endParaRPr lang="en-GB"/>
          </a:p>
        </p:txBody>
      </p:sp>
    </p:spTree>
    <p:extLst>
      <p:ext uri="{BB962C8B-B14F-4D97-AF65-F5344CB8AC3E}">
        <p14:creationId xmlns:p14="http://schemas.microsoft.com/office/powerpoint/2010/main" val="28320601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Chiral ligament</a:t>
            </a:r>
            <a:r>
              <a:rPr lang="en-US" baseline="0" dirty="0"/>
              <a:t> eccentricity</a:t>
            </a:r>
            <a:endParaRPr lang="en-US" dirty="0"/>
          </a:p>
        </p:txBody>
      </p:sp>
      <p:sp>
        <p:nvSpPr>
          <p:cNvPr id="4" name="Slide Number Placeholder 3"/>
          <p:cNvSpPr>
            <a:spLocks noGrp="1"/>
          </p:cNvSpPr>
          <p:nvPr>
            <p:ph type="sldNum" sz="quarter" idx="10"/>
          </p:nvPr>
        </p:nvSpPr>
        <p:spPr/>
        <p:txBody>
          <a:bodyPr/>
          <a:lstStyle/>
          <a:p>
            <a:fld id="{16865A9B-1202-40A4-8B16-0BA3F4F6D1E2}" type="slidenum">
              <a:rPr lang="en-GB" smtClean="0"/>
              <a:t>19</a:t>
            </a:fld>
            <a:endParaRPr lang="en-GB"/>
          </a:p>
        </p:txBody>
      </p:sp>
    </p:spTree>
    <p:extLst>
      <p:ext uri="{BB962C8B-B14F-4D97-AF65-F5344CB8AC3E}">
        <p14:creationId xmlns:p14="http://schemas.microsoft.com/office/powerpoint/2010/main" val="3590525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The concept presented</a:t>
            </a:r>
            <a:r>
              <a:rPr lang="en-US" baseline="0" dirty="0"/>
              <a:t> in this work proposes a new technology of wing twist morphing</a:t>
            </a:r>
            <a:endParaRPr lang="en-US" dirty="0"/>
          </a:p>
          <a:p>
            <a:pPr marL="171450" indent="-171450">
              <a:buFontTx/>
              <a:buChar char="-"/>
            </a:pPr>
            <a:endParaRPr lang="en-US" dirty="0"/>
          </a:p>
          <a:p>
            <a:pPr marL="171450" indent="-171450">
              <a:buFontTx/>
              <a:buChar char="-"/>
            </a:pPr>
            <a:r>
              <a:rPr lang="en-US" dirty="0"/>
              <a:t>Suc</a:t>
            </a:r>
            <a:r>
              <a:rPr lang="en-US" baseline="0" dirty="0"/>
              <a:t>h a wing capacity may </a:t>
            </a:r>
            <a:r>
              <a:rPr lang="en-US" dirty="0"/>
              <a:t>become</a:t>
            </a:r>
            <a:r>
              <a:rPr lang="en-US" baseline="0" dirty="0"/>
              <a:t> suitable for applications such as gust alleviation, in which a quick change of the lift distribution is needed</a:t>
            </a:r>
            <a:endParaRPr lang="en-US" dirty="0"/>
          </a:p>
          <a:p>
            <a:endParaRPr lang="en-GB" dirty="0"/>
          </a:p>
        </p:txBody>
      </p:sp>
      <p:sp>
        <p:nvSpPr>
          <p:cNvPr id="4" name="Slide Number Placeholder 3"/>
          <p:cNvSpPr>
            <a:spLocks noGrp="1"/>
          </p:cNvSpPr>
          <p:nvPr>
            <p:ph type="sldNum" sz="quarter" idx="10"/>
          </p:nvPr>
        </p:nvSpPr>
        <p:spPr/>
        <p:txBody>
          <a:bodyPr/>
          <a:lstStyle/>
          <a:p>
            <a:fld id="{16865A9B-1202-40A4-8B16-0BA3F4F6D1E2}" type="slidenum">
              <a:rPr lang="en-GB" smtClean="0"/>
              <a:t>2</a:t>
            </a:fld>
            <a:endParaRPr lang="en-GB"/>
          </a:p>
        </p:txBody>
      </p:sp>
    </p:spTree>
    <p:extLst>
      <p:ext uri="{BB962C8B-B14F-4D97-AF65-F5344CB8AC3E}">
        <p14:creationId xmlns:p14="http://schemas.microsoft.com/office/powerpoint/2010/main" val="21692625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Free</a:t>
            </a:r>
            <a:r>
              <a:rPr lang="en-US" baseline="0" dirty="0"/>
              <a:t> rotation of the nodes at the boundary between the lattice structure and the wing-box skin</a:t>
            </a:r>
            <a:endParaRPr lang="en-US" dirty="0"/>
          </a:p>
          <a:p>
            <a:endParaRPr lang="en-US" dirty="0"/>
          </a:p>
        </p:txBody>
      </p:sp>
      <p:sp>
        <p:nvSpPr>
          <p:cNvPr id="4" name="Slide Number Placeholder 3"/>
          <p:cNvSpPr>
            <a:spLocks noGrp="1"/>
          </p:cNvSpPr>
          <p:nvPr>
            <p:ph type="sldNum" sz="quarter" idx="10"/>
          </p:nvPr>
        </p:nvSpPr>
        <p:spPr/>
        <p:txBody>
          <a:bodyPr/>
          <a:lstStyle/>
          <a:p>
            <a:fld id="{16865A9B-1202-40A4-8B16-0BA3F4F6D1E2}" type="slidenum">
              <a:rPr lang="en-GB" smtClean="0"/>
              <a:t>20</a:t>
            </a:fld>
            <a:endParaRPr lang="en-GB"/>
          </a:p>
        </p:txBody>
      </p:sp>
    </p:spTree>
    <p:extLst>
      <p:ext uri="{BB962C8B-B14F-4D97-AF65-F5344CB8AC3E}">
        <p14:creationId xmlns:p14="http://schemas.microsoft.com/office/powerpoint/2010/main" val="20009287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6865A9B-1202-40A4-8B16-0BA3F4F6D1E2}" type="slidenum">
              <a:rPr lang="en-GB" smtClean="0"/>
              <a:t>21</a:t>
            </a:fld>
            <a:endParaRPr lang="en-GB"/>
          </a:p>
        </p:txBody>
      </p:sp>
    </p:spTree>
    <p:extLst>
      <p:ext uri="{BB962C8B-B14F-4D97-AF65-F5344CB8AC3E}">
        <p14:creationId xmlns:p14="http://schemas.microsoft.com/office/powerpoint/2010/main" val="1791790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6865A9B-1202-40A4-8B16-0BA3F4F6D1E2}" type="slidenum">
              <a:rPr lang="en-GB" smtClean="0"/>
              <a:t>22</a:t>
            </a:fld>
            <a:endParaRPr lang="en-GB"/>
          </a:p>
        </p:txBody>
      </p:sp>
    </p:spTree>
    <p:extLst>
      <p:ext uri="{BB962C8B-B14F-4D97-AF65-F5344CB8AC3E}">
        <p14:creationId xmlns:p14="http://schemas.microsoft.com/office/powerpoint/2010/main" val="1916530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6865A9B-1202-40A4-8B16-0BA3F4F6D1E2}" type="slidenum">
              <a:rPr lang="en-GB" smtClean="0"/>
              <a:t>23</a:t>
            </a:fld>
            <a:endParaRPr lang="en-GB"/>
          </a:p>
        </p:txBody>
      </p:sp>
    </p:spTree>
    <p:extLst>
      <p:ext uri="{BB962C8B-B14F-4D97-AF65-F5344CB8AC3E}">
        <p14:creationId xmlns:p14="http://schemas.microsoft.com/office/powerpoint/2010/main" val="9979921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6865A9B-1202-40A4-8B16-0BA3F4F6D1E2}" type="slidenum">
              <a:rPr lang="en-GB" smtClean="0"/>
              <a:t>24</a:t>
            </a:fld>
            <a:endParaRPr lang="en-GB"/>
          </a:p>
        </p:txBody>
      </p:sp>
    </p:spTree>
    <p:extLst>
      <p:ext uri="{BB962C8B-B14F-4D97-AF65-F5344CB8AC3E}">
        <p14:creationId xmlns:p14="http://schemas.microsoft.com/office/powerpoint/2010/main" val="29252926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6865A9B-1202-40A4-8B16-0BA3F4F6D1E2}" type="slidenum">
              <a:rPr lang="en-GB" smtClean="0"/>
              <a:t>25</a:t>
            </a:fld>
            <a:endParaRPr lang="en-GB"/>
          </a:p>
        </p:txBody>
      </p:sp>
    </p:spTree>
    <p:extLst>
      <p:ext uri="{BB962C8B-B14F-4D97-AF65-F5344CB8AC3E}">
        <p14:creationId xmlns:p14="http://schemas.microsoft.com/office/powerpoint/2010/main" val="24447224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16865A9B-1202-40A4-8B16-0BA3F4F6D1E2}" type="slidenum">
              <a:rPr lang="en-GB" smtClean="0"/>
              <a:t>3</a:t>
            </a:fld>
            <a:endParaRPr lang="en-GB"/>
          </a:p>
        </p:txBody>
      </p:sp>
    </p:spTree>
    <p:extLst>
      <p:ext uri="{BB962C8B-B14F-4D97-AF65-F5344CB8AC3E}">
        <p14:creationId xmlns:p14="http://schemas.microsoft.com/office/powerpoint/2010/main" val="6559695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err="1"/>
              <a:t>Working</a:t>
            </a:r>
            <a:r>
              <a:rPr lang="es-ES" dirty="0"/>
              <a:t> </a:t>
            </a:r>
            <a:r>
              <a:rPr lang="es-ES" dirty="0" err="1"/>
              <a:t>principle</a:t>
            </a:r>
            <a:endParaRPr lang="es-ES" dirty="0"/>
          </a:p>
          <a:p>
            <a:r>
              <a:rPr lang="en-US" dirty="0"/>
              <a:t>- The variable shear stiffness G2t2 that is required for the activation of the adaptive web can in principle be achieved by changing either the web’s shear modulus or its thickness. </a:t>
            </a:r>
          </a:p>
          <a:p>
            <a:r>
              <a:rPr lang="en-US" dirty="0"/>
              <a:t>	</a:t>
            </a:r>
          </a:p>
          <a:p>
            <a:r>
              <a:rPr lang="en-US" dirty="0"/>
              <a:t>- The change in shear stiffness of the adaptive web leads to a shift of the shear center position and thus to a non-zero twist of the profile.</a:t>
            </a:r>
          </a:p>
          <a:p>
            <a:endParaRPr lang="en-US" dirty="0"/>
          </a:p>
          <a:p>
            <a:r>
              <a:rPr lang="en-US" dirty="0"/>
              <a:t> Different</a:t>
            </a:r>
            <a:r>
              <a:rPr lang="en-US" baseline="0" dirty="0"/>
              <a:t> methods have been already presented to achieve a variable stiffness web.</a:t>
            </a:r>
          </a:p>
          <a:p>
            <a:endParaRPr lang="en-US" dirty="0"/>
          </a:p>
          <a:p>
            <a:r>
              <a:rPr lang="en-US" dirty="0"/>
              <a:t>Case</a:t>
            </a:r>
            <a:r>
              <a:rPr lang="en-US" baseline="0" dirty="0"/>
              <a:t> 1-Raither:  - ACTIVE</a:t>
            </a:r>
          </a:p>
          <a:p>
            <a:r>
              <a:rPr lang="en-US" dirty="0"/>
              <a:t>An implementation based on the variation of the elastic modulus of a polymer web due to changes in temperature is investigated.</a:t>
            </a:r>
          </a:p>
          <a:p>
            <a:endParaRPr lang="es-ES" dirty="0"/>
          </a:p>
          <a:p>
            <a:r>
              <a:rPr lang="es-ES" dirty="0"/>
              <a:t>Case 2-</a:t>
            </a:r>
            <a:r>
              <a:rPr lang="es-ES" baseline="0" dirty="0"/>
              <a:t>Runkel: - PASSIVE</a:t>
            </a:r>
          </a:p>
          <a:p>
            <a:r>
              <a:rPr lang="en-US" baseline="0" dirty="0"/>
              <a:t>A particular material anisotropy by varying </a:t>
            </a:r>
            <a:r>
              <a:rPr lang="en-US" baseline="0" dirty="0" err="1"/>
              <a:t>fibre</a:t>
            </a:r>
            <a:r>
              <a:rPr lang="en-US" baseline="0" dirty="0"/>
              <a:t> orientation and thickness of the component is introduced.</a:t>
            </a:r>
            <a:endParaRPr lang="es-ES" baseline="0" dirty="0"/>
          </a:p>
          <a:p>
            <a:endParaRPr lang="en-US" dirty="0"/>
          </a:p>
          <a:p>
            <a:r>
              <a:rPr lang="en-US" dirty="0"/>
              <a:t>Case</a:t>
            </a:r>
            <a:r>
              <a:rPr lang="en-US" baseline="0" dirty="0"/>
              <a:t> 3-Chiral:</a:t>
            </a:r>
          </a:p>
          <a:p>
            <a:r>
              <a:rPr lang="en-GB" dirty="0"/>
              <a:t>At a particular external load, the shear flow in the web exceeds the buckling limit, resulting in a drastic reduction of the effective shear modulus of this structural element</a:t>
            </a:r>
            <a:endParaRPr lang="en-US" dirty="0"/>
          </a:p>
          <a:p>
            <a:endParaRPr lang="en-GB" dirty="0"/>
          </a:p>
        </p:txBody>
      </p:sp>
      <p:sp>
        <p:nvSpPr>
          <p:cNvPr id="4" name="Slide Number Placeholder 3"/>
          <p:cNvSpPr>
            <a:spLocks noGrp="1"/>
          </p:cNvSpPr>
          <p:nvPr>
            <p:ph type="sldNum" sz="quarter" idx="10"/>
          </p:nvPr>
        </p:nvSpPr>
        <p:spPr/>
        <p:txBody>
          <a:bodyPr/>
          <a:lstStyle/>
          <a:p>
            <a:fld id="{16865A9B-1202-40A4-8B16-0BA3F4F6D1E2}" type="slidenum">
              <a:rPr lang="en-GB" smtClean="0"/>
              <a:t>4</a:t>
            </a:fld>
            <a:endParaRPr lang="en-GB"/>
          </a:p>
        </p:txBody>
      </p:sp>
    </p:spTree>
    <p:extLst>
      <p:ext uri="{BB962C8B-B14F-4D97-AF65-F5344CB8AC3E}">
        <p14:creationId xmlns:p14="http://schemas.microsoft.com/office/powerpoint/2010/main" val="7678681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Why</a:t>
            </a:r>
            <a:r>
              <a:rPr lang="en-US" baseline="0" dirty="0"/>
              <a:t> to use the chiral structure?</a:t>
            </a:r>
          </a:p>
          <a:p>
            <a:pPr marL="628650" lvl="1" indent="-171450">
              <a:buFontTx/>
              <a:buChar char="-"/>
            </a:pPr>
            <a:r>
              <a:rPr lang="en-US" baseline="0" dirty="0"/>
              <a:t>The term “chiral” refers to its distribution in space, being distinguishable from their mirror image</a:t>
            </a:r>
          </a:p>
          <a:p>
            <a:pPr marL="628650" lvl="1" indent="-171450">
              <a:buFontTx/>
              <a:buChar char="-"/>
            </a:pPr>
            <a:endParaRPr lang="en-US" baseline="0" dirty="0"/>
          </a:p>
          <a:p>
            <a:pPr marL="628650" lvl="1" indent="-171450">
              <a:buFontTx/>
              <a:buChar char="-"/>
            </a:pPr>
            <a:r>
              <a:rPr lang="en-US" baseline="0" dirty="0"/>
              <a:t>Negative Poisson ratio, shear modulus</a:t>
            </a:r>
          </a:p>
          <a:p>
            <a:pPr marL="457200" lvl="1" indent="0">
              <a:buFontTx/>
              <a:buNone/>
            </a:pPr>
            <a:endParaRPr lang="en-US" baseline="0" dirty="0"/>
          </a:p>
          <a:p>
            <a:pPr marL="628650" lvl="1" indent="-171450">
              <a:buFontTx/>
              <a:buChar char="-"/>
            </a:pPr>
            <a:r>
              <a:rPr lang="en-US" baseline="0" dirty="0"/>
              <a:t>Theoretical infinity shear stiffness, once buckling is activated</a:t>
            </a:r>
            <a:endParaRPr lang="en-US" dirty="0"/>
          </a:p>
        </p:txBody>
      </p:sp>
      <p:sp>
        <p:nvSpPr>
          <p:cNvPr id="4" name="Slide Number Placeholder 3"/>
          <p:cNvSpPr>
            <a:spLocks noGrp="1"/>
          </p:cNvSpPr>
          <p:nvPr>
            <p:ph type="sldNum" sz="quarter" idx="10"/>
          </p:nvPr>
        </p:nvSpPr>
        <p:spPr/>
        <p:txBody>
          <a:bodyPr/>
          <a:lstStyle/>
          <a:p>
            <a:fld id="{16865A9B-1202-40A4-8B16-0BA3F4F6D1E2}" type="slidenum">
              <a:rPr lang="en-GB" smtClean="0"/>
              <a:t>5</a:t>
            </a:fld>
            <a:endParaRPr lang="en-GB"/>
          </a:p>
        </p:txBody>
      </p:sp>
    </p:spTree>
    <p:extLst>
      <p:ext uri="{BB962C8B-B14F-4D97-AF65-F5344CB8AC3E}">
        <p14:creationId xmlns:p14="http://schemas.microsoft.com/office/powerpoint/2010/main" val="8824895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analytical</a:t>
            </a:r>
            <a:r>
              <a:rPr lang="en-US" baseline="0" dirty="0"/>
              <a:t> model, the wing-box is modeled like a beam possessing variable stiffness properties in one of the webs.</a:t>
            </a:r>
          </a:p>
          <a:p>
            <a:endParaRPr lang="en-US" baseline="0" dirty="0"/>
          </a:p>
          <a:p>
            <a:r>
              <a:rPr lang="en-US" baseline="0" dirty="0"/>
              <a:t>The following mechanical properties can be obtained using the equations described here…</a:t>
            </a:r>
          </a:p>
          <a:p>
            <a:endParaRPr lang="en-US" baseline="0" dirty="0"/>
          </a:p>
          <a:p>
            <a:r>
              <a:rPr lang="en-US" baseline="0" dirty="0"/>
              <a:t>This two (point to bending and twist) provide information of the flexural and torsional compliances that are evaluated for…. (go to next slide)</a:t>
            </a:r>
          </a:p>
          <a:p>
            <a:endParaRPr lang="en-GB" dirty="0"/>
          </a:p>
        </p:txBody>
      </p:sp>
      <p:sp>
        <p:nvSpPr>
          <p:cNvPr id="4" name="Slide Number Placeholder 3"/>
          <p:cNvSpPr>
            <a:spLocks noGrp="1"/>
          </p:cNvSpPr>
          <p:nvPr>
            <p:ph type="sldNum" sz="quarter" idx="10"/>
          </p:nvPr>
        </p:nvSpPr>
        <p:spPr/>
        <p:txBody>
          <a:bodyPr/>
          <a:lstStyle/>
          <a:p>
            <a:fld id="{16865A9B-1202-40A4-8B16-0BA3F4F6D1E2}" type="slidenum">
              <a:rPr lang="en-GB" smtClean="0"/>
              <a:t>6</a:t>
            </a:fld>
            <a:endParaRPr lang="en-GB"/>
          </a:p>
        </p:txBody>
      </p:sp>
    </p:spTree>
    <p:extLst>
      <p:ext uri="{BB962C8B-B14F-4D97-AF65-F5344CB8AC3E}">
        <p14:creationId xmlns:p14="http://schemas.microsoft.com/office/powerpoint/2010/main" val="3981612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16865A9B-1202-40A4-8B16-0BA3F4F6D1E2}" type="slidenum">
              <a:rPr lang="en-GB" smtClean="0"/>
              <a:t>7</a:t>
            </a:fld>
            <a:endParaRPr lang="en-GB"/>
          </a:p>
        </p:txBody>
      </p:sp>
    </p:spTree>
    <p:extLst>
      <p:ext uri="{BB962C8B-B14F-4D97-AF65-F5344CB8AC3E}">
        <p14:creationId xmlns:p14="http://schemas.microsoft.com/office/powerpoint/2010/main" val="4342137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a:t>
            </a:r>
            <a:r>
              <a:rPr lang="en-US" baseline="0" dirty="0"/>
              <a:t> previous slide) </a:t>
            </a:r>
            <a:r>
              <a:rPr lang="en-US" dirty="0"/>
              <a:t>… a</a:t>
            </a:r>
            <a:r>
              <a:rPr lang="en-US" baseline="0" dirty="0"/>
              <a:t> range of stiffness ratio.</a:t>
            </a:r>
          </a:p>
          <a:p>
            <a:endParaRPr lang="en-US" baseline="0" dirty="0"/>
          </a:p>
          <a:p>
            <a:r>
              <a:rPr lang="en-US" baseline="0" dirty="0"/>
              <a:t>The plot shows how the torsional compliance is much more affected by changes in the stiffness of the adaptive web than the flexural compliance.</a:t>
            </a:r>
          </a:p>
          <a:p>
            <a:endParaRPr lang="en-US" baseline="0" dirty="0"/>
          </a:p>
          <a:p>
            <a:r>
              <a:rPr lang="en-US" baseline="0" dirty="0"/>
              <a:t>After the mechanism activation, it is expected to see a variation in shear stiffness of this magnitude (point graph) and this plot is telling us that the consequent bending adaptation is going to be </a:t>
            </a:r>
            <a:r>
              <a:rPr lang="en-US" baseline="0" dirty="0" err="1"/>
              <a:t>neglectable</a:t>
            </a:r>
            <a:r>
              <a:rPr lang="en-US" baseline="0" dirty="0"/>
              <a:t> in comparison with the twist adaptation.</a:t>
            </a:r>
          </a:p>
          <a:p>
            <a:endParaRPr lang="en-US" baseline="0" dirty="0"/>
          </a:p>
          <a:p>
            <a:r>
              <a:rPr lang="en-US" baseline="0" dirty="0"/>
              <a:t>Now, the computational model is explained… (go to next slide)</a:t>
            </a:r>
            <a:endParaRPr lang="en-US" dirty="0"/>
          </a:p>
          <a:p>
            <a:endParaRPr lang="en-GB" dirty="0"/>
          </a:p>
        </p:txBody>
      </p:sp>
      <p:sp>
        <p:nvSpPr>
          <p:cNvPr id="4" name="Slide Number Placeholder 3"/>
          <p:cNvSpPr>
            <a:spLocks noGrp="1"/>
          </p:cNvSpPr>
          <p:nvPr>
            <p:ph type="sldNum" sz="quarter" idx="10"/>
          </p:nvPr>
        </p:nvSpPr>
        <p:spPr/>
        <p:txBody>
          <a:bodyPr/>
          <a:lstStyle/>
          <a:p>
            <a:fld id="{16865A9B-1202-40A4-8B16-0BA3F4F6D1E2}" type="slidenum">
              <a:rPr lang="en-GB" smtClean="0"/>
              <a:t>8</a:t>
            </a:fld>
            <a:endParaRPr lang="en-GB"/>
          </a:p>
        </p:txBody>
      </p:sp>
    </p:spTree>
    <p:extLst>
      <p:ext uri="{BB962C8B-B14F-4D97-AF65-F5344CB8AC3E}">
        <p14:creationId xmlns:p14="http://schemas.microsoft.com/office/powerpoint/2010/main" val="38846214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computational</a:t>
            </a:r>
            <a:r>
              <a:rPr lang="en-US" baseline="0" dirty="0"/>
              <a:t> model is characterized for the following parts…</a:t>
            </a:r>
          </a:p>
          <a:p>
            <a:endParaRPr lang="en-US" baseline="0" dirty="0"/>
          </a:p>
          <a:p>
            <a:r>
              <a:rPr lang="en-US" dirty="0"/>
              <a:t>The</a:t>
            </a:r>
            <a:r>
              <a:rPr lang="en-US" baseline="0" dirty="0"/>
              <a:t> model is built using python scripting and a program is written that automatically executes a number of simulations for a range of parameters</a:t>
            </a:r>
            <a:endParaRPr lang="en-US" dirty="0"/>
          </a:p>
          <a:p>
            <a:endParaRPr lang="en-GB" dirty="0"/>
          </a:p>
        </p:txBody>
      </p:sp>
      <p:sp>
        <p:nvSpPr>
          <p:cNvPr id="4" name="Slide Number Placeholder 3"/>
          <p:cNvSpPr>
            <a:spLocks noGrp="1"/>
          </p:cNvSpPr>
          <p:nvPr>
            <p:ph type="sldNum" sz="quarter" idx="10"/>
          </p:nvPr>
        </p:nvSpPr>
        <p:spPr/>
        <p:txBody>
          <a:bodyPr/>
          <a:lstStyle/>
          <a:p>
            <a:fld id="{16865A9B-1202-40A4-8B16-0BA3F4F6D1E2}" type="slidenum">
              <a:rPr lang="en-GB" smtClean="0"/>
              <a:t>9</a:t>
            </a:fld>
            <a:endParaRPr lang="en-GB"/>
          </a:p>
        </p:txBody>
      </p:sp>
    </p:spTree>
    <p:extLst>
      <p:ext uri="{BB962C8B-B14F-4D97-AF65-F5344CB8AC3E}">
        <p14:creationId xmlns:p14="http://schemas.microsoft.com/office/powerpoint/2010/main" val="31636665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Presentation or Chapter Title">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4871864" y="1700460"/>
            <a:ext cx="6264696" cy="2160588"/>
          </a:xfrm>
          <a:prstGeom prst="rect">
            <a:avLst/>
          </a:prstGeom>
        </p:spPr>
        <p:txBody>
          <a:bodyPr anchor="ctr"/>
          <a:lstStyle>
            <a:lvl1pPr marL="0" indent="0">
              <a:buNone/>
              <a:defRPr sz="3200" b="1" i="0">
                <a:solidFill>
                  <a:srgbClr val="0C406D"/>
                </a:solidFill>
                <a:latin typeface="Arial" charset="0"/>
                <a:ea typeface="Arial" charset="0"/>
                <a:cs typeface="Arial" charset="0"/>
              </a:defRPr>
            </a:lvl1pPr>
          </a:lstStyle>
          <a:p>
            <a:pPr lvl="0"/>
            <a:r>
              <a:rPr lang="en-GB" dirty="0"/>
              <a:t>Presentation or Chapter Title, Arial Bold 32pt</a:t>
            </a:r>
            <a:endParaRPr lang="en-US" dirty="0"/>
          </a:p>
        </p:txBody>
      </p:sp>
      <p:sp>
        <p:nvSpPr>
          <p:cNvPr id="11" name="Text Placeholder 8"/>
          <p:cNvSpPr>
            <a:spLocks noGrp="1"/>
          </p:cNvSpPr>
          <p:nvPr>
            <p:ph type="body" sz="quarter" idx="11" hasCustomPrompt="1"/>
          </p:nvPr>
        </p:nvSpPr>
        <p:spPr>
          <a:xfrm>
            <a:off x="4871864" y="4149080"/>
            <a:ext cx="6264696" cy="792088"/>
          </a:xfrm>
          <a:prstGeom prst="rect">
            <a:avLst/>
          </a:prstGeom>
        </p:spPr>
        <p:txBody>
          <a:bodyPr anchor="ctr"/>
          <a:lstStyle>
            <a:lvl1pPr marL="0" indent="0">
              <a:buNone/>
              <a:defRPr sz="2200" b="1" i="0">
                <a:solidFill>
                  <a:srgbClr val="0099C4"/>
                </a:solidFill>
                <a:latin typeface="Arial" charset="0"/>
                <a:ea typeface="Arial" charset="0"/>
                <a:cs typeface="Arial" charset="0"/>
              </a:defRPr>
            </a:lvl1pPr>
          </a:lstStyle>
          <a:p>
            <a:pPr lvl="0"/>
            <a:r>
              <a:rPr lang="en-GB" dirty="0"/>
              <a:t>Presenter’s Name and Title, Arial Bold 22pt</a:t>
            </a:r>
            <a:endParaRPr lang="en-US" dirty="0"/>
          </a:p>
        </p:txBody>
      </p:sp>
      <p:sp>
        <p:nvSpPr>
          <p:cNvPr id="13" name="Text Placeholder 8"/>
          <p:cNvSpPr>
            <a:spLocks noGrp="1"/>
          </p:cNvSpPr>
          <p:nvPr>
            <p:ph type="body" sz="quarter" idx="12" hasCustomPrompt="1"/>
          </p:nvPr>
        </p:nvSpPr>
        <p:spPr>
          <a:xfrm>
            <a:off x="4873469" y="5229200"/>
            <a:ext cx="6264696" cy="504056"/>
          </a:xfrm>
          <a:prstGeom prst="rect">
            <a:avLst/>
          </a:prstGeom>
        </p:spPr>
        <p:txBody>
          <a:bodyPr anchor="ctr"/>
          <a:lstStyle>
            <a:lvl1pPr marL="0" indent="0">
              <a:buNone/>
              <a:defRPr sz="2000" b="1" i="0">
                <a:solidFill>
                  <a:schemeClr val="tx1"/>
                </a:solidFill>
                <a:latin typeface="Arial" charset="0"/>
                <a:ea typeface="Arial" charset="0"/>
                <a:cs typeface="Arial" charset="0"/>
              </a:defRPr>
            </a:lvl1pPr>
          </a:lstStyle>
          <a:p>
            <a:pPr lvl="0"/>
            <a:r>
              <a:rPr lang="en-GB" dirty="0"/>
              <a:t>Date, Arial 20pt</a:t>
            </a:r>
            <a:endParaRPr lang="en-US" dirty="0"/>
          </a:p>
        </p:txBody>
      </p:sp>
      <p:sp>
        <p:nvSpPr>
          <p:cNvPr id="5" name="Text Placeholder 17"/>
          <p:cNvSpPr txBox="1">
            <a:spLocks/>
          </p:cNvSpPr>
          <p:nvPr/>
        </p:nvSpPr>
        <p:spPr>
          <a:xfrm>
            <a:off x="4871864" y="6021288"/>
            <a:ext cx="6264696" cy="504056"/>
          </a:xfrm>
          <a:prstGeom prst="rect">
            <a:avLst/>
          </a:prstGeom>
        </p:spPr>
        <p:txBody>
          <a:bodyPr anchor="ctr"/>
          <a:lstStyle>
            <a:lvl1pPr marL="0" indent="0" algn="l" defTabSz="914400" rtl="0" eaLnBrk="1" latinLnBrk="0" hangingPunct="1">
              <a:spcBef>
                <a:spcPct val="20000"/>
              </a:spcBef>
              <a:buClr>
                <a:srgbClr val="00B0F0"/>
              </a:buClr>
              <a:buFont typeface="Arial" panose="020B0604020202020204" pitchFamily="34" charset="0"/>
              <a:buNone/>
              <a:defRPr sz="2200" b="1" kern="1200" baseline="0">
                <a:solidFill>
                  <a:srgbClr val="091932"/>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spcBef>
                <a:spcPct val="20000"/>
              </a:spcBef>
              <a:buClr>
                <a:srgbClr val="00B0F0"/>
              </a:buClr>
              <a:buFont typeface="Arial" charset="0"/>
              <a:buChar char="•"/>
              <a:defRPr sz="2000" kern="1200">
                <a:solidFill>
                  <a:srgbClr val="66666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spcBef>
                <a:spcPct val="20000"/>
              </a:spcBef>
              <a:buClr>
                <a:srgbClr val="00B0F0"/>
              </a:buClr>
              <a:buFont typeface="Courier New" charset="0"/>
              <a:buChar char="o"/>
              <a:defRPr sz="2000" kern="1200">
                <a:solidFill>
                  <a:srgbClr val="666666"/>
                </a:solidFill>
                <a:latin typeface="Arial" panose="020B0604020202020204" pitchFamily="34" charset="0"/>
                <a:ea typeface="+mn-ea"/>
                <a:cs typeface="Arial" panose="020B0604020202020204" pitchFamily="34" charset="0"/>
              </a:defRPr>
            </a:lvl3pPr>
            <a:lvl4pPr marL="1714500" indent="-342900" algn="l" defTabSz="914400" rtl="0" eaLnBrk="1" latinLnBrk="0" hangingPunct="1">
              <a:spcBef>
                <a:spcPct val="20000"/>
              </a:spcBef>
              <a:buClr>
                <a:srgbClr val="00B0F0"/>
              </a:buClr>
              <a:buFont typeface="Wingdings" charset="2"/>
              <a:buChar char="§"/>
              <a:defRPr sz="2000" kern="1200">
                <a:solidFill>
                  <a:srgbClr val="666666"/>
                </a:solidFill>
                <a:latin typeface="Arial" panose="020B0604020202020204" pitchFamily="34" charset="0"/>
                <a:ea typeface="+mn-ea"/>
                <a:cs typeface="Arial" panose="020B0604020202020204" pitchFamily="34" charset="0"/>
              </a:defRPr>
            </a:lvl4pPr>
            <a:lvl5pPr marL="2171700" indent="-342900" algn="l" defTabSz="914400" rtl="0" eaLnBrk="1" latinLnBrk="0" hangingPunct="1">
              <a:spcBef>
                <a:spcPct val="20000"/>
              </a:spcBef>
              <a:buClr>
                <a:srgbClr val="00B0F0"/>
              </a:buClr>
              <a:buFont typeface=".HelveticaNeueDeskInterface-Regular" charset="0"/>
              <a:buChar char="-"/>
              <a:defRPr sz="2000" kern="1200">
                <a:solidFill>
                  <a:srgbClr val="66666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GB" sz="2400" b="0" dirty="0" err="1"/>
              <a:t>www.cranfield.ac.uk</a:t>
            </a:r>
            <a:endParaRPr lang="en-GB" sz="2400" b="0" dirty="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36000" y="1028112"/>
            <a:ext cx="3409000" cy="3409000"/>
          </a:xfrm>
          <a:prstGeom prst="rect">
            <a:avLst/>
          </a:prstGeom>
        </p:spPr>
      </p:pic>
    </p:spTree>
    <p:extLst>
      <p:ext uri="{BB962C8B-B14F-4D97-AF65-F5344CB8AC3E}">
        <p14:creationId xmlns:p14="http://schemas.microsoft.com/office/powerpoint/2010/main" val="3108516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ub, Body copy">
    <p:spTree>
      <p:nvGrpSpPr>
        <p:cNvPr id="1" name=""/>
        <p:cNvGrpSpPr/>
        <p:nvPr/>
      </p:nvGrpSpPr>
      <p:grpSpPr>
        <a:xfrm>
          <a:off x="0" y="0"/>
          <a:ext cx="0" cy="0"/>
          <a:chOff x="0" y="0"/>
          <a:chExt cx="0" cy="0"/>
        </a:xfrm>
      </p:grpSpPr>
      <p:sp>
        <p:nvSpPr>
          <p:cNvPr id="14" name="Text Placeholder 8"/>
          <p:cNvSpPr>
            <a:spLocks noGrp="1"/>
          </p:cNvSpPr>
          <p:nvPr>
            <p:ph type="body" sz="quarter" idx="10" hasCustomPrompt="1"/>
          </p:nvPr>
        </p:nvSpPr>
        <p:spPr>
          <a:xfrm>
            <a:off x="407368" y="404664"/>
            <a:ext cx="11377264" cy="864096"/>
          </a:xfrm>
          <a:prstGeom prst="rect">
            <a:avLst/>
          </a:prstGeom>
        </p:spPr>
        <p:txBody>
          <a:bodyPr anchor="ctr">
            <a:normAutofit/>
          </a:bodyPr>
          <a:lstStyle>
            <a:lvl1pPr marL="0" indent="0">
              <a:buNone/>
              <a:defRPr sz="2800" b="1">
                <a:solidFill>
                  <a:srgbClr val="0C406D"/>
                </a:solidFill>
                <a:latin typeface="Arial" charset="0"/>
                <a:ea typeface="Arial" charset="0"/>
                <a:cs typeface="Arial" charset="0"/>
              </a:defRPr>
            </a:lvl1pPr>
          </a:lstStyle>
          <a:p>
            <a:pPr lvl="0"/>
            <a:r>
              <a:rPr lang="en-US" dirty="0"/>
              <a:t>Slide Title, Arial Bold 28pt</a:t>
            </a:r>
            <a:endParaRPr lang="en-GB" dirty="0"/>
          </a:p>
        </p:txBody>
      </p:sp>
      <p:sp>
        <p:nvSpPr>
          <p:cNvPr id="6" name="Text Placeholder 2"/>
          <p:cNvSpPr>
            <a:spLocks noGrp="1"/>
          </p:cNvSpPr>
          <p:nvPr>
            <p:ph type="body" sz="quarter" idx="15" hasCustomPrompt="1"/>
          </p:nvPr>
        </p:nvSpPr>
        <p:spPr>
          <a:xfrm>
            <a:off x="407988" y="1412875"/>
            <a:ext cx="11376644" cy="792163"/>
          </a:xfrm>
          <a:prstGeom prst="rect">
            <a:avLst/>
          </a:prstGeom>
          <a:noFill/>
          <a:ln>
            <a:noFill/>
          </a:ln>
        </p:spPr>
        <p:txBody>
          <a:bodyPr anchor="ctr"/>
          <a:lstStyle>
            <a:lvl1pPr marL="0" indent="0">
              <a:lnSpc>
                <a:spcPct val="100000"/>
              </a:lnSpc>
              <a:buNone/>
              <a:defRPr sz="22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dirty="0"/>
              <a:t>Sub-header, Arial Bold 22pt</a:t>
            </a:r>
          </a:p>
        </p:txBody>
      </p:sp>
      <p:sp>
        <p:nvSpPr>
          <p:cNvPr id="7" name="Content Placeholder 7"/>
          <p:cNvSpPr>
            <a:spLocks noGrp="1"/>
          </p:cNvSpPr>
          <p:nvPr>
            <p:ph sz="quarter" idx="16"/>
          </p:nvPr>
        </p:nvSpPr>
        <p:spPr>
          <a:xfrm>
            <a:off x="407988" y="2349501"/>
            <a:ext cx="11376025" cy="3815804"/>
          </a:xfrm>
          <a:prstGeom prst="rect">
            <a:avLst/>
          </a:prstGeo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406408279"/>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ub, Body copy, Image">
    <p:spTree>
      <p:nvGrpSpPr>
        <p:cNvPr id="1" name=""/>
        <p:cNvGrpSpPr/>
        <p:nvPr/>
      </p:nvGrpSpPr>
      <p:grpSpPr>
        <a:xfrm>
          <a:off x="0" y="0"/>
          <a:ext cx="0" cy="0"/>
          <a:chOff x="0" y="0"/>
          <a:chExt cx="0" cy="0"/>
        </a:xfrm>
      </p:grpSpPr>
      <p:sp>
        <p:nvSpPr>
          <p:cNvPr id="14" name="Text Placeholder 8"/>
          <p:cNvSpPr>
            <a:spLocks noGrp="1"/>
          </p:cNvSpPr>
          <p:nvPr>
            <p:ph type="body" sz="quarter" idx="10" hasCustomPrompt="1"/>
          </p:nvPr>
        </p:nvSpPr>
        <p:spPr>
          <a:xfrm>
            <a:off x="407368" y="404664"/>
            <a:ext cx="11377264" cy="864096"/>
          </a:xfrm>
          <a:prstGeom prst="rect">
            <a:avLst/>
          </a:prstGeom>
        </p:spPr>
        <p:txBody>
          <a:bodyPr anchor="ctr">
            <a:normAutofit/>
          </a:bodyPr>
          <a:lstStyle>
            <a:lvl1pPr marL="0" indent="0">
              <a:buNone/>
              <a:defRPr sz="2800" b="1">
                <a:solidFill>
                  <a:srgbClr val="0C406D"/>
                </a:solidFill>
                <a:latin typeface="Arial" charset="0"/>
                <a:ea typeface="Arial" charset="0"/>
                <a:cs typeface="Arial" charset="0"/>
              </a:defRPr>
            </a:lvl1pPr>
          </a:lstStyle>
          <a:p>
            <a:pPr lvl="0"/>
            <a:r>
              <a:rPr lang="en-US" dirty="0"/>
              <a:t>Slide Title, Arial Bold 28pt</a:t>
            </a:r>
            <a:endParaRPr lang="en-GB" dirty="0"/>
          </a:p>
        </p:txBody>
      </p:sp>
      <p:sp>
        <p:nvSpPr>
          <p:cNvPr id="10" name="Content Placeholder 2"/>
          <p:cNvSpPr>
            <a:spLocks noGrp="1"/>
          </p:cNvSpPr>
          <p:nvPr>
            <p:ph sz="quarter" idx="17" hasCustomPrompt="1"/>
          </p:nvPr>
        </p:nvSpPr>
        <p:spPr>
          <a:xfrm>
            <a:off x="7248525" y="1412776"/>
            <a:ext cx="4535488" cy="4752105"/>
          </a:xfrm>
          <a:prstGeom prst="rect">
            <a:avLst/>
          </a:prstGeom>
        </p:spPr>
        <p:txBody>
          <a:bodyPr/>
          <a:lstStyle>
            <a:lvl1pPr>
              <a:defRPr b="0" i="0">
                <a:latin typeface="Arial" charset="0"/>
                <a:ea typeface="Arial" charset="0"/>
                <a:cs typeface="Arial" charset="0"/>
              </a:defRPr>
            </a:lvl1pPr>
            <a:lvl2pPr>
              <a:defRPr b="0" i="0">
                <a:latin typeface="Arial" charset="0"/>
                <a:ea typeface="Arial" charset="0"/>
                <a:cs typeface="Arial" charset="0"/>
              </a:defRPr>
            </a:lvl2pPr>
            <a:lvl3pPr>
              <a:defRPr b="0" i="0">
                <a:latin typeface="Arial" charset="0"/>
                <a:ea typeface="Arial" charset="0"/>
                <a:cs typeface="Arial" charset="0"/>
              </a:defRPr>
            </a:lvl3pPr>
            <a:lvl4pPr>
              <a:defRPr b="0" i="0">
                <a:latin typeface="Arial" charset="0"/>
                <a:ea typeface="Arial" charset="0"/>
                <a:cs typeface="Arial" charset="0"/>
              </a:defRPr>
            </a:lvl4pPr>
            <a:lvl5pPr>
              <a:defRPr b="0" i="0">
                <a:latin typeface="Arial" charset="0"/>
                <a:ea typeface="Arial" charset="0"/>
                <a:cs typeface="Arial" charset="0"/>
              </a:defRPr>
            </a:lvl5pPr>
          </a:lstStyle>
          <a:p>
            <a:pPr lvl="0"/>
            <a:r>
              <a:rPr lang="en-US" dirty="0"/>
              <a:t>Image/media area</a:t>
            </a:r>
          </a:p>
        </p:txBody>
      </p:sp>
      <p:sp>
        <p:nvSpPr>
          <p:cNvPr id="8" name="Text Placeholder 2"/>
          <p:cNvSpPr>
            <a:spLocks noGrp="1"/>
          </p:cNvSpPr>
          <p:nvPr>
            <p:ph type="body" sz="quarter" idx="15" hasCustomPrompt="1"/>
          </p:nvPr>
        </p:nvSpPr>
        <p:spPr>
          <a:xfrm>
            <a:off x="407988" y="1412875"/>
            <a:ext cx="6696488" cy="792163"/>
          </a:xfrm>
          <a:prstGeom prst="rect">
            <a:avLst/>
          </a:prstGeom>
          <a:noFill/>
          <a:ln>
            <a:noFill/>
          </a:ln>
        </p:spPr>
        <p:txBody>
          <a:bodyPr anchor="ctr"/>
          <a:lstStyle>
            <a:lvl1pPr marL="0" indent="0">
              <a:lnSpc>
                <a:spcPct val="100000"/>
              </a:lnSpc>
              <a:buNone/>
              <a:defRPr sz="22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dirty="0"/>
              <a:t>Sub-header, Arial Bold 22pt</a:t>
            </a:r>
          </a:p>
        </p:txBody>
      </p:sp>
      <p:sp>
        <p:nvSpPr>
          <p:cNvPr id="11" name="Content Placeholder 7"/>
          <p:cNvSpPr>
            <a:spLocks noGrp="1"/>
          </p:cNvSpPr>
          <p:nvPr>
            <p:ph sz="quarter" idx="16"/>
          </p:nvPr>
        </p:nvSpPr>
        <p:spPr>
          <a:xfrm>
            <a:off x="407989" y="2349501"/>
            <a:ext cx="6696124" cy="3815804"/>
          </a:xfrm>
          <a:prstGeom prst="rect">
            <a:avLst/>
          </a:prstGeo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258134204"/>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Body copy, Image">
    <p:spTree>
      <p:nvGrpSpPr>
        <p:cNvPr id="1" name=""/>
        <p:cNvGrpSpPr/>
        <p:nvPr/>
      </p:nvGrpSpPr>
      <p:grpSpPr>
        <a:xfrm>
          <a:off x="0" y="0"/>
          <a:ext cx="0" cy="0"/>
          <a:chOff x="0" y="0"/>
          <a:chExt cx="0" cy="0"/>
        </a:xfrm>
      </p:grpSpPr>
      <p:sp>
        <p:nvSpPr>
          <p:cNvPr id="13" name="Text Placeholder 8"/>
          <p:cNvSpPr>
            <a:spLocks noGrp="1"/>
          </p:cNvSpPr>
          <p:nvPr>
            <p:ph type="body" sz="quarter" idx="10" hasCustomPrompt="1"/>
          </p:nvPr>
        </p:nvSpPr>
        <p:spPr>
          <a:xfrm>
            <a:off x="407368" y="404664"/>
            <a:ext cx="11377264" cy="864096"/>
          </a:xfrm>
          <a:prstGeom prst="rect">
            <a:avLst/>
          </a:prstGeom>
        </p:spPr>
        <p:txBody>
          <a:bodyPr anchor="ctr">
            <a:normAutofit/>
          </a:bodyPr>
          <a:lstStyle>
            <a:lvl1pPr marL="0" indent="0">
              <a:buNone/>
              <a:defRPr sz="2800" b="1">
                <a:solidFill>
                  <a:srgbClr val="0C406D"/>
                </a:solidFill>
                <a:latin typeface="Arial" charset="0"/>
                <a:ea typeface="Arial" charset="0"/>
                <a:cs typeface="Arial" charset="0"/>
              </a:defRPr>
            </a:lvl1pPr>
          </a:lstStyle>
          <a:p>
            <a:pPr lvl="0"/>
            <a:r>
              <a:rPr lang="en-US" dirty="0"/>
              <a:t>Slide Title, Arial Bold 28pt</a:t>
            </a:r>
            <a:endParaRPr lang="en-GB" dirty="0"/>
          </a:p>
        </p:txBody>
      </p:sp>
      <p:sp>
        <p:nvSpPr>
          <p:cNvPr id="8" name="Content Placeholder 2"/>
          <p:cNvSpPr>
            <a:spLocks noGrp="1"/>
          </p:cNvSpPr>
          <p:nvPr>
            <p:ph sz="quarter" idx="17" hasCustomPrompt="1"/>
          </p:nvPr>
        </p:nvSpPr>
        <p:spPr>
          <a:xfrm>
            <a:off x="7248525" y="1412776"/>
            <a:ext cx="4535488" cy="4752105"/>
          </a:xfrm>
          <a:prstGeom prst="rect">
            <a:avLst/>
          </a:prstGeom>
        </p:spPr>
        <p:txBody>
          <a:bodyPr/>
          <a:lstStyle>
            <a:lvl1pPr>
              <a:defRPr b="0" i="0">
                <a:latin typeface="Arial" charset="0"/>
                <a:ea typeface="Arial" charset="0"/>
                <a:cs typeface="Arial" charset="0"/>
              </a:defRPr>
            </a:lvl1pPr>
            <a:lvl2pPr>
              <a:defRPr b="0" i="0">
                <a:latin typeface="Arial" charset="0"/>
                <a:ea typeface="Arial" charset="0"/>
                <a:cs typeface="Arial" charset="0"/>
              </a:defRPr>
            </a:lvl2pPr>
            <a:lvl3pPr>
              <a:defRPr b="0" i="0">
                <a:latin typeface="Arial" charset="0"/>
                <a:ea typeface="Arial" charset="0"/>
                <a:cs typeface="Arial" charset="0"/>
              </a:defRPr>
            </a:lvl3pPr>
            <a:lvl4pPr>
              <a:defRPr b="0" i="0">
                <a:latin typeface="Arial" charset="0"/>
                <a:ea typeface="Arial" charset="0"/>
                <a:cs typeface="Arial" charset="0"/>
              </a:defRPr>
            </a:lvl4pPr>
            <a:lvl5pPr>
              <a:defRPr b="0" i="0">
                <a:latin typeface="Arial" charset="0"/>
                <a:ea typeface="Arial" charset="0"/>
                <a:cs typeface="Arial" charset="0"/>
              </a:defRPr>
            </a:lvl5pPr>
          </a:lstStyle>
          <a:p>
            <a:pPr lvl="0"/>
            <a:r>
              <a:rPr lang="en-US" dirty="0"/>
              <a:t>Image/media area</a:t>
            </a:r>
          </a:p>
        </p:txBody>
      </p:sp>
      <p:sp>
        <p:nvSpPr>
          <p:cNvPr id="5" name="Content Placeholder 7"/>
          <p:cNvSpPr>
            <a:spLocks noGrp="1"/>
          </p:cNvSpPr>
          <p:nvPr>
            <p:ph sz="quarter" idx="16"/>
          </p:nvPr>
        </p:nvSpPr>
        <p:spPr>
          <a:xfrm>
            <a:off x="407989" y="1412776"/>
            <a:ext cx="6696124" cy="4752529"/>
          </a:xfrm>
          <a:prstGeom prst="rect">
            <a:avLst/>
          </a:prstGeo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166127250"/>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Large image area">
    <p:spTree>
      <p:nvGrpSpPr>
        <p:cNvPr id="1" name=""/>
        <p:cNvGrpSpPr/>
        <p:nvPr/>
      </p:nvGrpSpPr>
      <p:grpSpPr>
        <a:xfrm>
          <a:off x="0" y="0"/>
          <a:ext cx="0" cy="0"/>
          <a:chOff x="0" y="0"/>
          <a:chExt cx="0" cy="0"/>
        </a:xfrm>
      </p:grpSpPr>
      <p:sp>
        <p:nvSpPr>
          <p:cNvPr id="11" name="Text Placeholder 8"/>
          <p:cNvSpPr>
            <a:spLocks noGrp="1"/>
          </p:cNvSpPr>
          <p:nvPr>
            <p:ph type="body" sz="quarter" idx="10" hasCustomPrompt="1"/>
          </p:nvPr>
        </p:nvSpPr>
        <p:spPr>
          <a:xfrm>
            <a:off x="407368" y="404664"/>
            <a:ext cx="11377264" cy="864096"/>
          </a:xfrm>
          <a:prstGeom prst="rect">
            <a:avLst/>
          </a:prstGeom>
        </p:spPr>
        <p:txBody>
          <a:bodyPr anchor="ctr">
            <a:normAutofit/>
          </a:bodyPr>
          <a:lstStyle>
            <a:lvl1pPr marL="0" indent="0">
              <a:buNone/>
              <a:defRPr sz="2800" b="1">
                <a:solidFill>
                  <a:srgbClr val="0C406D"/>
                </a:solidFill>
                <a:latin typeface="Arial" charset="0"/>
                <a:ea typeface="Arial" charset="0"/>
                <a:cs typeface="Arial" charset="0"/>
              </a:defRPr>
            </a:lvl1pPr>
          </a:lstStyle>
          <a:p>
            <a:pPr lvl="0"/>
            <a:r>
              <a:rPr lang="en-US" dirty="0"/>
              <a:t>Slide Title, Arial Bold 28pt</a:t>
            </a:r>
            <a:endParaRPr lang="en-GB" dirty="0"/>
          </a:p>
        </p:txBody>
      </p:sp>
      <p:sp>
        <p:nvSpPr>
          <p:cNvPr id="5" name="Content Placeholder 7"/>
          <p:cNvSpPr>
            <a:spLocks noGrp="1"/>
          </p:cNvSpPr>
          <p:nvPr>
            <p:ph sz="quarter" idx="16" hasCustomPrompt="1"/>
          </p:nvPr>
        </p:nvSpPr>
        <p:spPr>
          <a:xfrm>
            <a:off x="407988" y="1412776"/>
            <a:ext cx="11376643" cy="4752529"/>
          </a:xfrm>
          <a:prstGeom prst="rect">
            <a:avLst/>
          </a:prstGeo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Image/media area</a:t>
            </a:r>
            <a:endParaRPr lang="en-GB" dirty="0"/>
          </a:p>
        </p:txBody>
      </p:sp>
    </p:spTree>
    <p:extLst>
      <p:ext uri="{BB962C8B-B14F-4D97-AF65-F5344CB8AC3E}">
        <p14:creationId xmlns:p14="http://schemas.microsoft.com/office/powerpoint/2010/main" val="41100455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ody copy, Image">
    <p:spTree>
      <p:nvGrpSpPr>
        <p:cNvPr id="1" name=""/>
        <p:cNvGrpSpPr/>
        <p:nvPr/>
      </p:nvGrpSpPr>
      <p:grpSpPr>
        <a:xfrm>
          <a:off x="0" y="0"/>
          <a:ext cx="0" cy="0"/>
          <a:chOff x="0" y="0"/>
          <a:chExt cx="0" cy="0"/>
        </a:xfrm>
      </p:grpSpPr>
      <p:sp>
        <p:nvSpPr>
          <p:cNvPr id="12" name="Content Placeholder 2"/>
          <p:cNvSpPr>
            <a:spLocks noGrp="1"/>
          </p:cNvSpPr>
          <p:nvPr>
            <p:ph sz="quarter" idx="17" hasCustomPrompt="1"/>
          </p:nvPr>
        </p:nvSpPr>
        <p:spPr>
          <a:xfrm>
            <a:off x="7248525" y="404664"/>
            <a:ext cx="4535488" cy="5760640"/>
          </a:xfrm>
          <a:prstGeom prst="rect">
            <a:avLst/>
          </a:prstGeom>
        </p:spPr>
        <p:txBody>
          <a:bodyPr/>
          <a:lstStyle>
            <a:lvl1pPr>
              <a:defRPr b="0" i="0">
                <a:latin typeface="Arial" charset="0"/>
                <a:ea typeface="Arial" charset="0"/>
                <a:cs typeface="Arial" charset="0"/>
              </a:defRPr>
            </a:lvl1pPr>
            <a:lvl2pPr>
              <a:defRPr b="0" i="0">
                <a:latin typeface="Arial" charset="0"/>
                <a:ea typeface="Arial" charset="0"/>
                <a:cs typeface="Arial" charset="0"/>
              </a:defRPr>
            </a:lvl2pPr>
            <a:lvl3pPr>
              <a:defRPr b="0" i="0">
                <a:latin typeface="Arial" charset="0"/>
                <a:ea typeface="Arial" charset="0"/>
                <a:cs typeface="Arial" charset="0"/>
              </a:defRPr>
            </a:lvl3pPr>
            <a:lvl4pPr>
              <a:defRPr b="0" i="0">
                <a:latin typeface="Arial" charset="0"/>
                <a:ea typeface="Arial" charset="0"/>
                <a:cs typeface="Arial" charset="0"/>
              </a:defRPr>
            </a:lvl4pPr>
            <a:lvl5pPr>
              <a:defRPr b="0" i="0">
                <a:latin typeface="Arial" charset="0"/>
                <a:ea typeface="Arial" charset="0"/>
                <a:cs typeface="Arial" charset="0"/>
              </a:defRPr>
            </a:lvl5pPr>
          </a:lstStyle>
          <a:p>
            <a:pPr lvl="0"/>
            <a:r>
              <a:rPr lang="en-US" dirty="0"/>
              <a:t>Image/media area</a:t>
            </a:r>
          </a:p>
        </p:txBody>
      </p:sp>
      <p:sp>
        <p:nvSpPr>
          <p:cNvPr id="5" name="Content Placeholder 7"/>
          <p:cNvSpPr>
            <a:spLocks noGrp="1"/>
          </p:cNvSpPr>
          <p:nvPr>
            <p:ph sz="quarter" idx="16"/>
          </p:nvPr>
        </p:nvSpPr>
        <p:spPr>
          <a:xfrm>
            <a:off x="407989" y="404664"/>
            <a:ext cx="6552108" cy="5760641"/>
          </a:xfrm>
          <a:prstGeom prst="rect">
            <a:avLst/>
          </a:prstGeo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2462980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arge image area">
    <p:spTree>
      <p:nvGrpSpPr>
        <p:cNvPr id="1" name=""/>
        <p:cNvGrpSpPr/>
        <p:nvPr/>
      </p:nvGrpSpPr>
      <p:grpSpPr>
        <a:xfrm>
          <a:off x="0" y="0"/>
          <a:ext cx="0" cy="0"/>
          <a:chOff x="0" y="0"/>
          <a:chExt cx="0" cy="0"/>
        </a:xfrm>
      </p:grpSpPr>
      <p:sp>
        <p:nvSpPr>
          <p:cNvPr id="3" name="Content Placeholder 7"/>
          <p:cNvSpPr>
            <a:spLocks noGrp="1"/>
          </p:cNvSpPr>
          <p:nvPr>
            <p:ph sz="quarter" idx="17" hasCustomPrompt="1"/>
          </p:nvPr>
        </p:nvSpPr>
        <p:spPr>
          <a:xfrm>
            <a:off x="407988" y="404664"/>
            <a:ext cx="11376644" cy="5760641"/>
          </a:xfrm>
          <a:prstGeom prst="rect">
            <a:avLst/>
          </a:prstGeom>
        </p:spPr>
        <p:txBody>
          <a:bodyPr numCol="1"/>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Image/media area</a:t>
            </a:r>
            <a:endParaRPr lang="en-GB" dirty="0"/>
          </a:p>
        </p:txBody>
      </p:sp>
    </p:spTree>
    <p:extLst>
      <p:ext uri="{BB962C8B-B14F-4D97-AF65-F5344CB8AC3E}">
        <p14:creationId xmlns:p14="http://schemas.microsoft.com/office/powerpoint/2010/main" val="33156884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images">
    <p:spTree>
      <p:nvGrpSpPr>
        <p:cNvPr id="1" name=""/>
        <p:cNvGrpSpPr/>
        <p:nvPr/>
      </p:nvGrpSpPr>
      <p:grpSpPr>
        <a:xfrm>
          <a:off x="0" y="0"/>
          <a:ext cx="0" cy="0"/>
          <a:chOff x="0" y="0"/>
          <a:chExt cx="0" cy="0"/>
        </a:xfrm>
      </p:grpSpPr>
      <p:sp>
        <p:nvSpPr>
          <p:cNvPr id="6" name="Content Placeholder 7"/>
          <p:cNvSpPr>
            <a:spLocks noGrp="1"/>
          </p:cNvSpPr>
          <p:nvPr>
            <p:ph sz="quarter" idx="17" hasCustomPrompt="1"/>
          </p:nvPr>
        </p:nvSpPr>
        <p:spPr>
          <a:xfrm>
            <a:off x="407988" y="404664"/>
            <a:ext cx="5616004" cy="5760641"/>
          </a:xfrm>
          <a:prstGeom prst="rect">
            <a:avLst/>
          </a:prstGeom>
        </p:spPr>
        <p:txBody>
          <a:bodyPr numCol="1"/>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Image/media area</a:t>
            </a:r>
            <a:endParaRPr lang="en-GB" dirty="0"/>
          </a:p>
        </p:txBody>
      </p:sp>
      <p:sp>
        <p:nvSpPr>
          <p:cNvPr id="9" name="Content Placeholder 7"/>
          <p:cNvSpPr>
            <a:spLocks noGrp="1"/>
          </p:cNvSpPr>
          <p:nvPr>
            <p:ph sz="quarter" idx="20" hasCustomPrompt="1"/>
          </p:nvPr>
        </p:nvSpPr>
        <p:spPr>
          <a:xfrm>
            <a:off x="6168008" y="404664"/>
            <a:ext cx="5616004" cy="5760641"/>
          </a:xfrm>
          <a:prstGeom prst="rect">
            <a:avLst/>
          </a:prstGeom>
        </p:spPr>
        <p:txBody>
          <a:bodyPr numCol="1"/>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Image/media area</a:t>
            </a:r>
            <a:endParaRPr lang="en-GB" dirty="0"/>
          </a:p>
        </p:txBody>
      </p:sp>
    </p:spTree>
    <p:extLst>
      <p:ext uri="{BB962C8B-B14F-4D97-AF65-F5344CB8AC3E}">
        <p14:creationId xmlns:p14="http://schemas.microsoft.com/office/powerpoint/2010/main" val="1035690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190247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Inal Slide">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6000" y="1028112"/>
            <a:ext cx="3409000" cy="3409000"/>
          </a:xfrm>
          <a:prstGeom prst="rect">
            <a:avLst/>
          </a:prstGeom>
        </p:spPr>
      </p:pic>
      <p:pic>
        <p:nvPicPr>
          <p:cNvPr id="14" name="Pictur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27848" y="4487818"/>
            <a:ext cx="3309496" cy="1836446"/>
          </a:xfrm>
          <a:prstGeom prst="rect">
            <a:avLst/>
          </a:prstGeom>
        </p:spPr>
      </p:pic>
      <p:sp>
        <p:nvSpPr>
          <p:cNvPr id="13" name="TextBox 12"/>
          <p:cNvSpPr txBox="1"/>
          <p:nvPr userDrawn="1"/>
        </p:nvSpPr>
        <p:spPr>
          <a:xfrm>
            <a:off x="4871864" y="2367553"/>
            <a:ext cx="6580877" cy="76944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4400" b="1" dirty="0" err="1">
                <a:solidFill>
                  <a:srgbClr val="0C406D"/>
                </a:solidFill>
                <a:latin typeface="Arial" charset="0"/>
                <a:ea typeface="Arial" charset="0"/>
                <a:cs typeface="Arial" charset="0"/>
              </a:rPr>
              <a:t>www.cranfield.ac.uk</a:t>
            </a:r>
            <a:endParaRPr lang="en-GB" sz="4400" b="1" dirty="0">
              <a:solidFill>
                <a:srgbClr val="0C406D"/>
              </a:solidFill>
              <a:latin typeface="Arial" charset="0"/>
              <a:ea typeface="Arial" charset="0"/>
              <a:cs typeface="Arial" charset="0"/>
            </a:endParaRPr>
          </a:p>
        </p:txBody>
      </p:sp>
      <p:sp>
        <p:nvSpPr>
          <p:cNvPr id="15" name="TextBox 14"/>
          <p:cNvSpPr txBox="1"/>
          <p:nvPr userDrawn="1"/>
        </p:nvSpPr>
        <p:spPr>
          <a:xfrm>
            <a:off x="4871864" y="3585210"/>
            <a:ext cx="6336705"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4000" b="1" dirty="0">
                <a:solidFill>
                  <a:srgbClr val="0099C4"/>
                </a:solidFill>
                <a:latin typeface="Arial" charset="0"/>
                <a:ea typeface="Arial" charset="0"/>
                <a:cs typeface="Arial" charset="0"/>
              </a:rPr>
              <a:t>T: +44 (0)1234 750111</a:t>
            </a:r>
            <a:endParaRPr lang="en-US" sz="4000" b="1" dirty="0">
              <a:solidFill>
                <a:srgbClr val="0099C4"/>
              </a:solidFill>
              <a:latin typeface="Arial" charset="0"/>
              <a:ea typeface="Arial" charset="0"/>
              <a:cs typeface="Arial" charset="0"/>
            </a:endParaRPr>
          </a:p>
        </p:txBody>
      </p:sp>
      <p:sp>
        <p:nvSpPr>
          <p:cNvPr id="11" name="Rectangle 10"/>
          <p:cNvSpPr/>
          <p:nvPr userDrawn="1"/>
        </p:nvSpPr>
        <p:spPr>
          <a:xfrm>
            <a:off x="3719736" y="6309320"/>
            <a:ext cx="3960440" cy="548680"/>
          </a:xfrm>
          <a:prstGeom prst="rect">
            <a:avLst/>
          </a:prstGeom>
          <a:solidFill>
            <a:srgbClr val="0C406D"/>
          </a:solidFill>
          <a:ln w="12700" cap="flat" cmpd="sng" algn="ctr">
            <a:noFill/>
            <a:prstDash val="solid"/>
            <a:miter lim="800000"/>
          </a:ln>
          <a:effectLst/>
        </p:spPr>
        <p:txBody>
          <a:bodyPr rtlCol="0" anchor="ctr"/>
          <a:lstStyle/>
          <a:p>
            <a:pPr algn="ctr"/>
            <a:endParaRPr lang="en-US" kern="0">
              <a:solidFill>
                <a:prstClr val="white"/>
              </a:solidFill>
            </a:endParaRPr>
          </a:p>
        </p:txBody>
      </p:sp>
    </p:spTree>
    <p:extLst>
      <p:ext uri="{BB962C8B-B14F-4D97-AF65-F5344CB8AC3E}">
        <p14:creationId xmlns:p14="http://schemas.microsoft.com/office/powerpoint/2010/main" val="14409420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ub, Body copy">
    <p:spTree>
      <p:nvGrpSpPr>
        <p:cNvPr id="1" name=""/>
        <p:cNvGrpSpPr/>
        <p:nvPr/>
      </p:nvGrpSpPr>
      <p:grpSpPr>
        <a:xfrm>
          <a:off x="0" y="0"/>
          <a:ext cx="0" cy="0"/>
          <a:chOff x="0" y="0"/>
          <a:chExt cx="0" cy="0"/>
        </a:xfrm>
      </p:grpSpPr>
      <p:sp>
        <p:nvSpPr>
          <p:cNvPr id="6" name="Text Placeholder 8"/>
          <p:cNvSpPr>
            <a:spLocks noGrp="1"/>
          </p:cNvSpPr>
          <p:nvPr>
            <p:ph type="body" sz="quarter" idx="10" hasCustomPrompt="1"/>
          </p:nvPr>
        </p:nvSpPr>
        <p:spPr>
          <a:xfrm>
            <a:off x="1559496" y="404664"/>
            <a:ext cx="7504991" cy="864096"/>
          </a:xfrm>
          <a:prstGeom prst="rect">
            <a:avLst/>
          </a:prstGeom>
        </p:spPr>
        <p:txBody>
          <a:bodyPr anchor="ctr">
            <a:normAutofit/>
          </a:bodyPr>
          <a:lstStyle>
            <a:lvl1pPr marL="0" indent="0">
              <a:buNone/>
              <a:defRPr sz="2800" b="1">
                <a:solidFill>
                  <a:srgbClr val="0C406D"/>
                </a:solidFill>
                <a:latin typeface="Arial" charset="0"/>
                <a:ea typeface="Arial" charset="0"/>
                <a:cs typeface="Arial" charset="0"/>
              </a:defRPr>
            </a:lvl1pPr>
          </a:lstStyle>
          <a:p>
            <a:pPr lvl="0"/>
            <a:r>
              <a:rPr lang="en-US" dirty="0"/>
              <a:t>Slide Title, Arial Bold 28pt</a:t>
            </a:r>
            <a:endParaRPr lang="en-GB" dirty="0"/>
          </a:p>
        </p:txBody>
      </p:sp>
      <p:sp>
        <p:nvSpPr>
          <p:cNvPr id="7" name="Text Placeholder 2"/>
          <p:cNvSpPr>
            <a:spLocks noGrp="1"/>
          </p:cNvSpPr>
          <p:nvPr>
            <p:ph type="body" sz="quarter" idx="15" hasCustomPrompt="1"/>
          </p:nvPr>
        </p:nvSpPr>
        <p:spPr>
          <a:xfrm>
            <a:off x="407988" y="1412875"/>
            <a:ext cx="11376644" cy="792163"/>
          </a:xfrm>
          <a:prstGeom prst="rect">
            <a:avLst/>
          </a:prstGeom>
          <a:noFill/>
          <a:ln>
            <a:noFill/>
          </a:ln>
        </p:spPr>
        <p:txBody>
          <a:bodyPr anchor="ctr"/>
          <a:lstStyle>
            <a:lvl1pPr marL="0" indent="0">
              <a:lnSpc>
                <a:spcPct val="100000"/>
              </a:lnSpc>
              <a:buNone/>
              <a:defRPr sz="22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dirty="0"/>
              <a:t>Sub-header, Arial Bold 22pt</a:t>
            </a:r>
          </a:p>
        </p:txBody>
      </p:sp>
      <p:sp>
        <p:nvSpPr>
          <p:cNvPr id="11" name="Content Placeholder 7"/>
          <p:cNvSpPr>
            <a:spLocks noGrp="1"/>
          </p:cNvSpPr>
          <p:nvPr>
            <p:ph sz="quarter" idx="16"/>
          </p:nvPr>
        </p:nvSpPr>
        <p:spPr>
          <a:xfrm>
            <a:off x="407988" y="2349500"/>
            <a:ext cx="11376025" cy="3959225"/>
          </a:xfrm>
          <a:prstGeom prst="rect">
            <a:avLst/>
          </a:prstGeo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2"/>
          <p:cNvSpPr>
            <a:spLocks noGrp="1"/>
          </p:cNvSpPr>
          <p:nvPr>
            <p:ph type="body" sz="quarter" idx="17" hasCustomPrompt="1"/>
          </p:nvPr>
        </p:nvSpPr>
        <p:spPr>
          <a:xfrm>
            <a:off x="9064488" y="404664"/>
            <a:ext cx="2719526"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dirty="0"/>
              <a:t>Alejandro Valverde</a:t>
            </a:r>
          </a:p>
          <a:p>
            <a:pPr lvl="0"/>
            <a:r>
              <a:rPr lang="en-GB" dirty="0"/>
              <a:t>alejandro.valverde@cranfield.ac.uk</a:t>
            </a:r>
          </a:p>
        </p:txBody>
      </p:sp>
    </p:spTree>
    <p:extLst>
      <p:ext uri="{BB962C8B-B14F-4D97-AF65-F5344CB8AC3E}">
        <p14:creationId xmlns:p14="http://schemas.microsoft.com/office/powerpoint/2010/main" val="17765555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 Body copy, Image">
    <p:spTree>
      <p:nvGrpSpPr>
        <p:cNvPr id="1" name=""/>
        <p:cNvGrpSpPr/>
        <p:nvPr/>
      </p:nvGrpSpPr>
      <p:grpSpPr>
        <a:xfrm>
          <a:off x="0" y="0"/>
          <a:ext cx="0" cy="0"/>
          <a:chOff x="0" y="0"/>
          <a:chExt cx="0" cy="0"/>
        </a:xfrm>
      </p:grpSpPr>
      <p:sp>
        <p:nvSpPr>
          <p:cNvPr id="6" name="Text Placeholder 8"/>
          <p:cNvSpPr>
            <a:spLocks noGrp="1"/>
          </p:cNvSpPr>
          <p:nvPr>
            <p:ph type="body" sz="quarter" idx="15" hasCustomPrompt="1"/>
          </p:nvPr>
        </p:nvSpPr>
        <p:spPr>
          <a:xfrm>
            <a:off x="1559496" y="404664"/>
            <a:ext cx="7504992" cy="863650"/>
          </a:xfrm>
          <a:prstGeom prst="rect">
            <a:avLst/>
          </a:prstGeom>
        </p:spPr>
        <p:txBody>
          <a:bodyPr anchor="ctr">
            <a:normAutofit/>
          </a:bodyPr>
          <a:lstStyle>
            <a:lvl1pPr marL="0" indent="0">
              <a:buNone/>
              <a:defRPr sz="2800" b="1">
                <a:solidFill>
                  <a:srgbClr val="0C406D"/>
                </a:solidFill>
                <a:latin typeface="Arial" charset="0"/>
                <a:ea typeface="Arial" charset="0"/>
                <a:cs typeface="Arial" charset="0"/>
              </a:defRPr>
            </a:lvl1pPr>
          </a:lstStyle>
          <a:p>
            <a:pPr lvl="0"/>
            <a:r>
              <a:rPr lang="en-US" dirty="0"/>
              <a:t>Slide Title, Arial Bold 28pt</a:t>
            </a:r>
            <a:endParaRPr lang="en-GB" dirty="0"/>
          </a:p>
        </p:txBody>
      </p:sp>
      <p:sp>
        <p:nvSpPr>
          <p:cNvPr id="11" name="Content Placeholder 2"/>
          <p:cNvSpPr>
            <a:spLocks noGrp="1"/>
          </p:cNvSpPr>
          <p:nvPr>
            <p:ph sz="quarter" idx="17" hasCustomPrompt="1"/>
          </p:nvPr>
        </p:nvSpPr>
        <p:spPr>
          <a:xfrm>
            <a:off x="7248525" y="1412776"/>
            <a:ext cx="4535488" cy="4895949"/>
          </a:xfrm>
          <a:prstGeom prst="rect">
            <a:avLst/>
          </a:prstGeom>
        </p:spPr>
        <p:txBody>
          <a:bodyPr/>
          <a:lstStyle>
            <a:lvl1pPr>
              <a:defRPr b="0" i="0">
                <a:latin typeface="Arial" charset="0"/>
                <a:ea typeface="Arial" charset="0"/>
                <a:cs typeface="Arial" charset="0"/>
              </a:defRPr>
            </a:lvl1pPr>
            <a:lvl2pPr>
              <a:defRPr b="0" i="0">
                <a:latin typeface="Arial" charset="0"/>
                <a:ea typeface="Arial" charset="0"/>
                <a:cs typeface="Arial" charset="0"/>
              </a:defRPr>
            </a:lvl2pPr>
            <a:lvl3pPr>
              <a:defRPr b="0" i="0">
                <a:latin typeface="Arial" charset="0"/>
                <a:ea typeface="Arial" charset="0"/>
                <a:cs typeface="Arial" charset="0"/>
              </a:defRPr>
            </a:lvl3pPr>
            <a:lvl4pPr>
              <a:defRPr b="0" i="0">
                <a:latin typeface="Arial" charset="0"/>
                <a:ea typeface="Arial" charset="0"/>
                <a:cs typeface="Arial" charset="0"/>
              </a:defRPr>
            </a:lvl4pPr>
            <a:lvl5pPr>
              <a:defRPr b="0" i="0">
                <a:latin typeface="Arial" charset="0"/>
                <a:ea typeface="Arial" charset="0"/>
                <a:cs typeface="Arial" charset="0"/>
              </a:defRPr>
            </a:lvl5pPr>
          </a:lstStyle>
          <a:p>
            <a:pPr lvl="0"/>
            <a:r>
              <a:rPr lang="en-US" dirty="0"/>
              <a:t>Image/media area</a:t>
            </a:r>
          </a:p>
        </p:txBody>
      </p:sp>
      <p:sp>
        <p:nvSpPr>
          <p:cNvPr id="14" name="Text Placeholder 2"/>
          <p:cNvSpPr>
            <a:spLocks noGrp="1"/>
          </p:cNvSpPr>
          <p:nvPr>
            <p:ph type="body" sz="quarter" idx="18" hasCustomPrompt="1"/>
          </p:nvPr>
        </p:nvSpPr>
        <p:spPr>
          <a:xfrm>
            <a:off x="407988" y="1412875"/>
            <a:ext cx="6696488" cy="792163"/>
          </a:xfrm>
          <a:prstGeom prst="rect">
            <a:avLst/>
          </a:prstGeom>
          <a:noFill/>
          <a:ln>
            <a:noFill/>
          </a:ln>
        </p:spPr>
        <p:txBody>
          <a:bodyPr anchor="ctr"/>
          <a:lstStyle>
            <a:lvl1pPr marL="0" indent="0">
              <a:lnSpc>
                <a:spcPct val="100000"/>
              </a:lnSpc>
              <a:buNone/>
              <a:defRPr sz="22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dirty="0"/>
              <a:t>Sub-header, Arial Bold 22pt</a:t>
            </a:r>
          </a:p>
        </p:txBody>
      </p:sp>
      <p:sp>
        <p:nvSpPr>
          <p:cNvPr id="15" name="Content Placeholder 7"/>
          <p:cNvSpPr>
            <a:spLocks noGrp="1"/>
          </p:cNvSpPr>
          <p:nvPr>
            <p:ph sz="quarter" idx="16"/>
          </p:nvPr>
        </p:nvSpPr>
        <p:spPr>
          <a:xfrm>
            <a:off x="407989" y="2349500"/>
            <a:ext cx="6696124" cy="3959225"/>
          </a:xfrm>
          <a:prstGeom prst="rect">
            <a:avLst/>
          </a:prstGeo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 name="Text Placeholder 2"/>
          <p:cNvSpPr>
            <a:spLocks noGrp="1"/>
          </p:cNvSpPr>
          <p:nvPr>
            <p:ph type="body" sz="quarter" idx="19" hasCustomPrompt="1"/>
          </p:nvPr>
        </p:nvSpPr>
        <p:spPr>
          <a:xfrm>
            <a:off x="9064488" y="404664"/>
            <a:ext cx="2719526"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dirty="0"/>
              <a:t>Alejandro Valverde</a:t>
            </a:r>
          </a:p>
          <a:p>
            <a:pPr lvl="0"/>
            <a:r>
              <a:rPr lang="en-GB" dirty="0"/>
              <a:t>alejandro.valverde@cranfield.ac.uk</a:t>
            </a:r>
          </a:p>
        </p:txBody>
      </p:sp>
    </p:spTree>
    <p:extLst>
      <p:ext uri="{BB962C8B-B14F-4D97-AF65-F5344CB8AC3E}">
        <p14:creationId xmlns:p14="http://schemas.microsoft.com/office/powerpoint/2010/main" val="7718055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Body copy, Image">
    <p:spTree>
      <p:nvGrpSpPr>
        <p:cNvPr id="1" name=""/>
        <p:cNvGrpSpPr/>
        <p:nvPr/>
      </p:nvGrpSpPr>
      <p:grpSpPr>
        <a:xfrm>
          <a:off x="0" y="0"/>
          <a:ext cx="0" cy="0"/>
          <a:chOff x="0" y="0"/>
          <a:chExt cx="0" cy="0"/>
        </a:xfrm>
      </p:grpSpPr>
      <p:sp>
        <p:nvSpPr>
          <p:cNvPr id="5" name="Text Placeholder 8"/>
          <p:cNvSpPr>
            <a:spLocks noGrp="1"/>
          </p:cNvSpPr>
          <p:nvPr>
            <p:ph type="body" sz="quarter" idx="16" hasCustomPrompt="1"/>
          </p:nvPr>
        </p:nvSpPr>
        <p:spPr>
          <a:xfrm>
            <a:off x="1559496" y="404664"/>
            <a:ext cx="7504992" cy="863749"/>
          </a:xfrm>
          <a:prstGeom prst="rect">
            <a:avLst/>
          </a:prstGeom>
        </p:spPr>
        <p:txBody>
          <a:bodyPr anchor="ctr">
            <a:normAutofit/>
          </a:bodyPr>
          <a:lstStyle>
            <a:lvl1pPr marL="0" indent="0">
              <a:buNone/>
              <a:defRPr sz="2800" b="1">
                <a:solidFill>
                  <a:srgbClr val="0C406D"/>
                </a:solidFill>
                <a:latin typeface="Arial" charset="0"/>
                <a:ea typeface="Arial" charset="0"/>
                <a:cs typeface="Arial" charset="0"/>
              </a:defRPr>
            </a:lvl1pPr>
          </a:lstStyle>
          <a:p>
            <a:pPr lvl="0"/>
            <a:r>
              <a:rPr lang="en-US" dirty="0"/>
              <a:t>Slide Title, Arial Bold 28pt</a:t>
            </a:r>
            <a:endParaRPr lang="en-GB" dirty="0"/>
          </a:p>
        </p:txBody>
      </p:sp>
      <p:sp>
        <p:nvSpPr>
          <p:cNvPr id="7" name="Content Placeholder 2"/>
          <p:cNvSpPr>
            <a:spLocks noGrp="1"/>
          </p:cNvSpPr>
          <p:nvPr>
            <p:ph sz="quarter" idx="18" hasCustomPrompt="1"/>
          </p:nvPr>
        </p:nvSpPr>
        <p:spPr>
          <a:xfrm>
            <a:off x="7248525" y="1412776"/>
            <a:ext cx="4535488" cy="4895949"/>
          </a:xfrm>
          <a:prstGeom prst="rect">
            <a:avLst/>
          </a:prstGeom>
        </p:spPr>
        <p:txBody>
          <a:bodyPr/>
          <a:lstStyle>
            <a:lvl1pPr>
              <a:defRPr b="0" i="0">
                <a:latin typeface="Arial" charset="0"/>
                <a:ea typeface="Arial" charset="0"/>
                <a:cs typeface="Arial" charset="0"/>
              </a:defRPr>
            </a:lvl1pPr>
            <a:lvl2pPr>
              <a:defRPr b="0" i="0">
                <a:latin typeface="Arial" charset="0"/>
                <a:ea typeface="Arial" charset="0"/>
                <a:cs typeface="Arial" charset="0"/>
              </a:defRPr>
            </a:lvl2pPr>
            <a:lvl3pPr>
              <a:defRPr b="0" i="0">
                <a:latin typeface="Arial" charset="0"/>
                <a:ea typeface="Arial" charset="0"/>
                <a:cs typeface="Arial" charset="0"/>
              </a:defRPr>
            </a:lvl3pPr>
            <a:lvl4pPr>
              <a:defRPr b="0" i="0">
                <a:latin typeface="Arial" charset="0"/>
                <a:ea typeface="Arial" charset="0"/>
                <a:cs typeface="Arial" charset="0"/>
              </a:defRPr>
            </a:lvl4pPr>
            <a:lvl5pPr>
              <a:defRPr b="0" i="0">
                <a:latin typeface="Arial" charset="0"/>
                <a:ea typeface="Arial" charset="0"/>
                <a:cs typeface="Arial" charset="0"/>
              </a:defRPr>
            </a:lvl5pPr>
          </a:lstStyle>
          <a:p>
            <a:pPr lvl="0"/>
            <a:r>
              <a:rPr lang="en-US" dirty="0"/>
              <a:t>Image/media area</a:t>
            </a:r>
          </a:p>
        </p:txBody>
      </p:sp>
      <p:sp>
        <p:nvSpPr>
          <p:cNvPr id="9" name="Content Placeholder 7"/>
          <p:cNvSpPr>
            <a:spLocks noGrp="1"/>
          </p:cNvSpPr>
          <p:nvPr>
            <p:ph sz="quarter" idx="20"/>
          </p:nvPr>
        </p:nvSpPr>
        <p:spPr>
          <a:xfrm>
            <a:off x="407989" y="1412776"/>
            <a:ext cx="6696124" cy="4895949"/>
          </a:xfrm>
          <a:prstGeom prst="rect">
            <a:avLst/>
          </a:prstGeo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Text Placeholder 2"/>
          <p:cNvSpPr>
            <a:spLocks noGrp="1"/>
          </p:cNvSpPr>
          <p:nvPr>
            <p:ph type="body" sz="quarter" idx="17" hasCustomPrompt="1"/>
          </p:nvPr>
        </p:nvSpPr>
        <p:spPr>
          <a:xfrm>
            <a:off x="9064488" y="404664"/>
            <a:ext cx="2719526"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dirty="0"/>
              <a:t>Alejandro Valverde</a:t>
            </a:r>
          </a:p>
          <a:p>
            <a:pPr lvl="0"/>
            <a:r>
              <a:rPr lang="en-GB" dirty="0"/>
              <a:t>alejandro.valverde@cranfield.ac.uk</a:t>
            </a:r>
          </a:p>
        </p:txBody>
      </p:sp>
    </p:spTree>
    <p:extLst>
      <p:ext uri="{BB962C8B-B14F-4D97-AF65-F5344CB8AC3E}">
        <p14:creationId xmlns:p14="http://schemas.microsoft.com/office/powerpoint/2010/main" val="5953159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Large image area">
    <p:spTree>
      <p:nvGrpSpPr>
        <p:cNvPr id="1" name=""/>
        <p:cNvGrpSpPr/>
        <p:nvPr/>
      </p:nvGrpSpPr>
      <p:grpSpPr>
        <a:xfrm>
          <a:off x="0" y="0"/>
          <a:ext cx="0" cy="0"/>
          <a:chOff x="0" y="0"/>
          <a:chExt cx="0" cy="0"/>
        </a:xfrm>
      </p:grpSpPr>
      <p:sp>
        <p:nvSpPr>
          <p:cNvPr id="3" name="Text Placeholder 8"/>
          <p:cNvSpPr>
            <a:spLocks noGrp="1"/>
          </p:cNvSpPr>
          <p:nvPr>
            <p:ph type="body" sz="quarter" idx="17" hasCustomPrompt="1"/>
          </p:nvPr>
        </p:nvSpPr>
        <p:spPr>
          <a:xfrm>
            <a:off x="1559496" y="404664"/>
            <a:ext cx="7504992" cy="863749"/>
          </a:xfrm>
          <a:prstGeom prst="rect">
            <a:avLst/>
          </a:prstGeom>
        </p:spPr>
        <p:txBody>
          <a:bodyPr anchor="ctr">
            <a:normAutofit/>
          </a:bodyPr>
          <a:lstStyle>
            <a:lvl1pPr marL="0" indent="0">
              <a:buNone/>
              <a:defRPr sz="2800" b="1">
                <a:solidFill>
                  <a:srgbClr val="0C406D"/>
                </a:solidFill>
                <a:latin typeface="Arial" charset="0"/>
                <a:ea typeface="Arial" charset="0"/>
                <a:cs typeface="Arial" charset="0"/>
              </a:defRPr>
            </a:lvl1pPr>
          </a:lstStyle>
          <a:p>
            <a:pPr lvl="0"/>
            <a:r>
              <a:rPr lang="en-US" dirty="0"/>
              <a:t>Slide Title, Arial Bold 28pt</a:t>
            </a:r>
            <a:endParaRPr lang="en-GB" dirty="0"/>
          </a:p>
        </p:txBody>
      </p:sp>
      <p:sp>
        <p:nvSpPr>
          <p:cNvPr id="6" name="Content Placeholder 7"/>
          <p:cNvSpPr>
            <a:spLocks noGrp="1"/>
          </p:cNvSpPr>
          <p:nvPr>
            <p:ph sz="quarter" idx="16" hasCustomPrompt="1"/>
          </p:nvPr>
        </p:nvSpPr>
        <p:spPr>
          <a:xfrm>
            <a:off x="407988" y="1412776"/>
            <a:ext cx="11376643" cy="4895949"/>
          </a:xfrm>
          <a:prstGeom prst="rect">
            <a:avLst/>
          </a:prstGeom>
        </p:spPr>
        <p:txBody>
          <a:bodyPr/>
          <a:lstStyle>
            <a:lvl1pPr>
              <a:lnSpc>
                <a:spcPct val="100000"/>
              </a:lnSpc>
              <a:defRPr/>
            </a:lvl1pPr>
          </a:lstStyle>
          <a:p>
            <a:pPr lvl="0"/>
            <a:r>
              <a:rPr lang="en-US" dirty="0"/>
              <a:t>Image/media area</a:t>
            </a:r>
            <a:endParaRPr lang="en-GB" dirty="0"/>
          </a:p>
        </p:txBody>
      </p:sp>
      <p:sp>
        <p:nvSpPr>
          <p:cNvPr id="4" name="Text Placeholder 2"/>
          <p:cNvSpPr>
            <a:spLocks noGrp="1"/>
          </p:cNvSpPr>
          <p:nvPr>
            <p:ph type="body" sz="quarter" idx="18" hasCustomPrompt="1"/>
          </p:nvPr>
        </p:nvSpPr>
        <p:spPr>
          <a:xfrm>
            <a:off x="9064488" y="404664"/>
            <a:ext cx="2719526"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dirty="0"/>
              <a:t>Alejandro Valverde</a:t>
            </a:r>
          </a:p>
          <a:p>
            <a:pPr lvl="0"/>
            <a:r>
              <a:rPr lang="en-GB" dirty="0"/>
              <a:t>alejandro.valverde@cranfield.ac.uk</a:t>
            </a:r>
          </a:p>
        </p:txBody>
      </p:sp>
    </p:spTree>
    <p:extLst>
      <p:ext uri="{BB962C8B-B14F-4D97-AF65-F5344CB8AC3E}">
        <p14:creationId xmlns:p14="http://schemas.microsoft.com/office/powerpoint/2010/main" val="24208522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Image">
    <p:spTree>
      <p:nvGrpSpPr>
        <p:cNvPr id="1" name=""/>
        <p:cNvGrpSpPr/>
        <p:nvPr/>
      </p:nvGrpSpPr>
      <p:grpSpPr>
        <a:xfrm>
          <a:off x="0" y="0"/>
          <a:ext cx="0" cy="0"/>
          <a:chOff x="0" y="0"/>
          <a:chExt cx="0" cy="0"/>
        </a:xfrm>
      </p:grpSpPr>
      <p:sp>
        <p:nvSpPr>
          <p:cNvPr id="8" name="Text Placeholder 8"/>
          <p:cNvSpPr>
            <a:spLocks noGrp="1"/>
          </p:cNvSpPr>
          <p:nvPr>
            <p:ph type="body" sz="quarter" idx="20" hasCustomPrompt="1"/>
          </p:nvPr>
        </p:nvSpPr>
        <p:spPr>
          <a:xfrm>
            <a:off x="1559496" y="404664"/>
            <a:ext cx="7504992" cy="863749"/>
          </a:xfrm>
          <a:prstGeom prst="rect">
            <a:avLst/>
          </a:prstGeom>
        </p:spPr>
        <p:txBody>
          <a:bodyPr anchor="ctr">
            <a:normAutofit/>
          </a:bodyPr>
          <a:lstStyle>
            <a:lvl1pPr marL="0" indent="0">
              <a:buNone/>
              <a:defRPr sz="2800" b="1">
                <a:solidFill>
                  <a:srgbClr val="0C406D"/>
                </a:solidFill>
                <a:latin typeface="Arial" charset="0"/>
                <a:ea typeface="Arial" charset="0"/>
                <a:cs typeface="Arial" charset="0"/>
              </a:defRPr>
            </a:lvl1pPr>
          </a:lstStyle>
          <a:p>
            <a:pPr lvl="0"/>
            <a:r>
              <a:rPr lang="en-US" dirty="0"/>
              <a:t>Slide Title, Arial Bold 28pt</a:t>
            </a:r>
            <a:endParaRPr lang="en-GB" dirty="0"/>
          </a:p>
        </p:txBody>
      </p:sp>
      <p:sp>
        <p:nvSpPr>
          <p:cNvPr id="7" name="Content Placeholder 7"/>
          <p:cNvSpPr>
            <a:spLocks noGrp="1"/>
          </p:cNvSpPr>
          <p:nvPr>
            <p:ph sz="quarter" idx="16" hasCustomPrompt="1"/>
          </p:nvPr>
        </p:nvSpPr>
        <p:spPr>
          <a:xfrm>
            <a:off x="407989" y="1412776"/>
            <a:ext cx="5616004" cy="4895949"/>
          </a:xfrm>
          <a:prstGeom prst="rect">
            <a:avLst/>
          </a:prstGeom>
        </p:spPr>
        <p:txBody>
          <a:bodyPr/>
          <a:lstStyle>
            <a:lvl1pPr>
              <a:lnSpc>
                <a:spcPct val="100000"/>
              </a:lnSpc>
              <a:defRPr/>
            </a:lvl1pPr>
          </a:lstStyle>
          <a:p>
            <a:pPr lvl="0"/>
            <a:r>
              <a:rPr lang="en-US" dirty="0"/>
              <a:t>Image/media area</a:t>
            </a:r>
            <a:endParaRPr lang="en-GB" dirty="0"/>
          </a:p>
        </p:txBody>
      </p:sp>
      <p:sp>
        <p:nvSpPr>
          <p:cNvPr id="10" name="Content Placeholder 7"/>
          <p:cNvSpPr>
            <a:spLocks noGrp="1"/>
          </p:cNvSpPr>
          <p:nvPr>
            <p:ph sz="quarter" idx="22" hasCustomPrompt="1"/>
          </p:nvPr>
        </p:nvSpPr>
        <p:spPr>
          <a:xfrm>
            <a:off x="6168008" y="1412776"/>
            <a:ext cx="5616004" cy="4895949"/>
          </a:xfrm>
          <a:prstGeom prst="rect">
            <a:avLst/>
          </a:prstGeom>
        </p:spPr>
        <p:txBody>
          <a:bodyPr/>
          <a:lstStyle>
            <a:lvl1pPr>
              <a:lnSpc>
                <a:spcPct val="100000"/>
              </a:lnSpc>
              <a:defRPr/>
            </a:lvl1pPr>
          </a:lstStyle>
          <a:p>
            <a:pPr lvl="0"/>
            <a:r>
              <a:rPr lang="en-US" dirty="0"/>
              <a:t>Image/media area</a:t>
            </a:r>
            <a:endParaRPr lang="en-GB" dirty="0"/>
          </a:p>
        </p:txBody>
      </p:sp>
      <p:sp>
        <p:nvSpPr>
          <p:cNvPr id="5" name="Text Placeholder 2"/>
          <p:cNvSpPr>
            <a:spLocks noGrp="1"/>
          </p:cNvSpPr>
          <p:nvPr>
            <p:ph type="body" sz="quarter" idx="17" hasCustomPrompt="1"/>
          </p:nvPr>
        </p:nvSpPr>
        <p:spPr>
          <a:xfrm>
            <a:off x="9064488" y="404664"/>
            <a:ext cx="2719526"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dirty="0"/>
              <a:t>Alejandro Valverde</a:t>
            </a:r>
          </a:p>
          <a:p>
            <a:pPr lvl="0"/>
            <a:r>
              <a:rPr lang="en-GB" dirty="0"/>
              <a:t>alejandro.valverde@cranfield.ac.uk</a:t>
            </a:r>
          </a:p>
        </p:txBody>
      </p:sp>
    </p:spTree>
    <p:extLst>
      <p:ext uri="{BB962C8B-B14F-4D97-AF65-F5344CB8AC3E}">
        <p14:creationId xmlns:p14="http://schemas.microsoft.com/office/powerpoint/2010/main" val="13950465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79614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Final Slide">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36000" y="1028112"/>
            <a:ext cx="3409000" cy="340900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7848" y="4487818"/>
            <a:ext cx="3309496" cy="1836446"/>
          </a:xfrm>
          <a:prstGeom prst="rect">
            <a:avLst/>
          </a:prstGeom>
        </p:spPr>
      </p:pic>
      <p:sp>
        <p:nvSpPr>
          <p:cNvPr id="8" name="TextBox 7"/>
          <p:cNvSpPr txBox="1"/>
          <p:nvPr/>
        </p:nvSpPr>
        <p:spPr>
          <a:xfrm>
            <a:off x="4871864" y="2367553"/>
            <a:ext cx="6580877" cy="76944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4400" b="1" dirty="0" err="1">
                <a:solidFill>
                  <a:srgbClr val="0C406D"/>
                </a:solidFill>
                <a:latin typeface="Arial" charset="0"/>
                <a:ea typeface="Arial" charset="0"/>
                <a:cs typeface="Arial" charset="0"/>
              </a:rPr>
              <a:t>www.cranfield.ac.uk</a:t>
            </a:r>
            <a:endParaRPr lang="en-GB" sz="4400" b="1" dirty="0">
              <a:solidFill>
                <a:srgbClr val="0C406D"/>
              </a:solidFill>
              <a:latin typeface="Arial" charset="0"/>
              <a:ea typeface="Arial" charset="0"/>
              <a:cs typeface="Arial" charset="0"/>
            </a:endParaRPr>
          </a:p>
        </p:txBody>
      </p:sp>
      <p:sp>
        <p:nvSpPr>
          <p:cNvPr id="10" name="TextBox 9"/>
          <p:cNvSpPr txBox="1"/>
          <p:nvPr/>
        </p:nvSpPr>
        <p:spPr>
          <a:xfrm>
            <a:off x="4871864" y="3585210"/>
            <a:ext cx="6336705"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4000" b="1" dirty="0">
                <a:solidFill>
                  <a:srgbClr val="0099C4"/>
                </a:solidFill>
                <a:latin typeface="Arial" charset="0"/>
                <a:ea typeface="Arial" charset="0"/>
                <a:cs typeface="Arial" charset="0"/>
              </a:rPr>
              <a:t>T: +44 (0)1234 750111</a:t>
            </a:r>
            <a:endParaRPr lang="en-US" sz="4000" b="1" dirty="0">
              <a:solidFill>
                <a:srgbClr val="0099C4"/>
              </a:solidFill>
              <a:latin typeface="Arial" charset="0"/>
              <a:ea typeface="Arial" charset="0"/>
              <a:cs typeface="Arial" charset="0"/>
            </a:endParaRPr>
          </a:p>
        </p:txBody>
      </p:sp>
    </p:spTree>
    <p:extLst>
      <p:ext uri="{BB962C8B-B14F-4D97-AF65-F5344CB8AC3E}">
        <p14:creationId xmlns:p14="http://schemas.microsoft.com/office/powerpoint/2010/main" val="23968521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resentation or Chapter Title">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4871864" y="1700460"/>
            <a:ext cx="6264696" cy="2160588"/>
          </a:xfrm>
          <a:prstGeom prst="rect">
            <a:avLst/>
          </a:prstGeom>
        </p:spPr>
        <p:txBody>
          <a:bodyPr anchor="ctr"/>
          <a:lstStyle>
            <a:lvl1pPr marL="0" indent="0">
              <a:buNone/>
              <a:defRPr sz="3200" b="1" i="0">
                <a:solidFill>
                  <a:srgbClr val="0C406D"/>
                </a:solidFill>
                <a:latin typeface="Arial" charset="0"/>
                <a:ea typeface="Arial" charset="0"/>
                <a:cs typeface="Arial" charset="0"/>
              </a:defRPr>
            </a:lvl1pPr>
          </a:lstStyle>
          <a:p>
            <a:pPr lvl="0"/>
            <a:r>
              <a:rPr lang="en-GB" dirty="0"/>
              <a:t>Presentation or Chapter Title, Arial Bold 32pt</a:t>
            </a:r>
            <a:endParaRPr lang="en-US" dirty="0"/>
          </a:p>
        </p:txBody>
      </p:sp>
      <p:sp>
        <p:nvSpPr>
          <p:cNvPr id="11" name="Text Placeholder 8"/>
          <p:cNvSpPr>
            <a:spLocks noGrp="1"/>
          </p:cNvSpPr>
          <p:nvPr>
            <p:ph type="body" sz="quarter" idx="11" hasCustomPrompt="1"/>
          </p:nvPr>
        </p:nvSpPr>
        <p:spPr>
          <a:xfrm>
            <a:off x="4871864" y="4005064"/>
            <a:ext cx="6264696" cy="792088"/>
          </a:xfrm>
          <a:prstGeom prst="rect">
            <a:avLst/>
          </a:prstGeom>
        </p:spPr>
        <p:txBody>
          <a:bodyPr anchor="ctr"/>
          <a:lstStyle>
            <a:lvl1pPr marL="0" indent="0">
              <a:buNone/>
              <a:defRPr sz="2200" b="1" i="0">
                <a:solidFill>
                  <a:srgbClr val="0099C4"/>
                </a:solidFill>
                <a:latin typeface="Arial" charset="0"/>
                <a:ea typeface="Arial" charset="0"/>
                <a:cs typeface="Arial" charset="0"/>
              </a:defRPr>
            </a:lvl1pPr>
          </a:lstStyle>
          <a:p>
            <a:pPr lvl="0"/>
            <a:r>
              <a:rPr lang="en-GB" dirty="0"/>
              <a:t>Presenter’s Name and Title, Arial Bold 22pt</a:t>
            </a:r>
            <a:endParaRPr lang="en-US" dirty="0"/>
          </a:p>
        </p:txBody>
      </p:sp>
      <p:sp>
        <p:nvSpPr>
          <p:cNvPr id="13" name="Text Placeholder 8"/>
          <p:cNvSpPr>
            <a:spLocks noGrp="1"/>
          </p:cNvSpPr>
          <p:nvPr>
            <p:ph type="body" sz="quarter" idx="12" hasCustomPrompt="1"/>
          </p:nvPr>
        </p:nvSpPr>
        <p:spPr>
          <a:xfrm>
            <a:off x="4873469" y="4941168"/>
            <a:ext cx="6264696" cy="504056"/>
          </a:xfrm>
          <a:prstGeom prst="rect">
            <a:avLst/>
          </a:prstGeom>
        </p:spPr>
        <p:txBody>
          <a:bodyPr anchor="ctr"/>
          <a:lstStyle>
            <a:lvl1pPr marL="0" indent="0">
              <a:buNone/>
              <a:defRPr sz="2000" b="1" i="0">
                <a:solidFill>
                  <a:schemeClr val="tx1"/>
                </a:solidFill>
                <a:latin typeface="Arial" charset="0"/>
                <a:ea typeface="Arial" charset="0"/>
                <a:cs typeface="Arial" charset="0"/>
              </a:defRPr>
            </a:lvl1pPr>
          </a:lstStyle>
          <a:p>
            <a:pPr lvl="0"/>
            <a:r>
              <a:rPr lang="en-GB" dirty="0"/>
              <a:t>Date, Arial 20pt</a:t>
            </a:r>
            <a:endParaRPr lang="en-US" dirty="0"/>
          </a:p>
        </p:txBody>
      </p:sp>
      <p:sp>
        <p:nvSpPr>
          <p:cNvPr id="5" name="Text Placeholder 17"/>
          <p:cNvSpPr txBox="1">
            <a:spLocks/>
          </p:cNvSpPr>
          <p:nvPr userDrawn="1"/>
        </p:nvSpPr>
        <p:spPr>
          <a:xfrm>
            <a:off x="4871864" y="5661248"/>
            <a:ext cx="6264696" cy="504056"/>
          </a:xfrm>
          <a:prstGeom prst="rect">
            <a:avLst/>
          </a:prstGeom>
        </p:spPr>
        <p:txBody>
          <a:bodyPr anchor="ctr"/>
          <a:lstStyle>
            <a:lvl1pPr marL="0" indent="0" algn="l" defTabSz="914400" rtl="0" eaLnBrk="1" latinLnBrk="0" hangingPunct="1">
              <a:spcBef>
                <a:spcPct val="20000"/>
              </a:spcBef>
              <a:buClr>
                <a:srgbClr val="00B0F0"/>
              </a:buClr>
              <a:buFont typeface="Arial" panose="020B0604020202020204" pitchFamily="34" charset="0"/>
              <a:buNone/>
              <a:defRPr sz="2200" b="1" kern="1200" baseline="0">
                <a:solidFill>
                  <a:srgbClr val="091932"/>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spcBef>
                <a:spcPct val="20000"/>
              </a:spcBef>
              <a:buClr>
                <a:srgbClr val="00B0F0"/>
              </a:buClr>
              <a:buFont typeface="Arial" charset="0"/>
              <a:buChar char="•"/>
              <a:defRPr sz="2000" kern="1200">
                <a:solidFill>
                  <a:srgbClr val="66666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spcBef>
                <a:spcPct val="20000"/>
              </a:spcBef>
              <a:buClr>
                <a:srgbClr val="00B0F0"/>
              </a:buClr>
              <a:buFont typeface="Courier New" charset="0"/>
              <a:buChar char="o"/>
              <a:defRPr sz="2000" kern="1200">
                <a:solidFill>
                  <a:srgbClr val="666666"/>
                </a:solidFill>
                <a:latin typeface="Arial" panose="020B0604020202020204" pitchFamily="34" charset="0"/>
                <a:ea typeface="+mn-ea"/>
                <a:cs typeface="Arial" panose="020B0604020202020204" pitchFamily="34" charset="0"/>
              </a:defRPr>
            </a:lvl3pPr>
            <a:lvl4pPr marL="1714500" indent="-342900" algn="l" defTabSz="914400" rtl="0" eaLnBrk="1" latinLnBrk="0" hangingPunct="1">
              <a:spcBef>
                <a:spcPct val="20000"/>
              </a:spcBef>
              <a:buClr>
                <a:srgbClr val="00B0F0"/>
              </a:buClr>
              <a:buFont typeface="Wingdings" charset="2"/>
              <a:buChar char="§"/>
              <a:defRPr sz="2000" kern="1200">
                <a:solidFill>
                  <a:srgbClr val="666666"/>
                </a:solidFill>
                <a:latin typeface="Arial" panose="020B0604020202020204" pitchFamily="34" charset="0"/>
                <a:ea typeface="+mn-ea"/>
                <a:cs typeface="Arial" panose="020B0604020202020204" pitchFamily="34" charset="0"/>
              </a:defRPr>
            </a:lvl4pPr>
            <a:lvl5pPr marL="2171700" indent="-342900" algn="l" defTabSz="914400" rtl="0" eaLnBrk="1" latinLnBrk="0" hangingPunct="1">
              <a:spcBef>
                <a:spcPct val="20000"/>
              </a:spcBef>
              <a:buClr>
                <a:srgbClr val="00B0F0"/>
              </a:buClr>
              <a:buFont typeface=".HelveticaNeueDeskInterface-Regular" charset="0"/>
              <a:buChar char="-"/>
              <a:defRPr sz="2000" kern="1200">
                <a:solidFill>
                  <a:srgbClr val="66666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GB" sz="2400" b="0" dirty="0" err="1"/>
              <a:t>www.cranfield.ac.uk</a:t>
            </a:r>
            <a:endParaRPr lang="en-GB" sz="2400" b="0" dirty="0"/>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6000" y="1028112"/>
            <a:ext cx="3409000" cy="3409000"/>
          </a:xfrm>
          <a:prstGeom prst="rect">
            <a:avLst/>
          </a:prstGeom>
        </p:spPr>
      </p:pic>
      <p:sp>
        <p:nvSpPr>
          <p:cNvPr id="8" name="Rectangle 7"/>
          <p:cNvSpPr/>
          <p:nvPr userDrawn="1"/>
        </p:nvSpPr>
        <p:spPr>
          <a:xfrm>
            <a:off x="3719736" y="6309320"/>
            <a:ext cx="3960440" cy="548680"/>
          </a:xfrm>
          <a:prstGeom prst="rect">
            <a:avLst/>
          </a:prstGeom>
          <a:solidFill>
            <a:srgbClr val="0C406D"/>
          </a:solidFill>
          <a:ln w="12700" cap="flat" cmpd="sng" algn="ctr">
            <a:noFill/>
            <a:prstDash val="solid"/>
            <a:miter lim="800000"/>
          </a:ln>
          <a:effectLst/>
        </p:spPr>
        <p:txBody>
          <a:bodyPr rtlCol="0" anchor="ctr"/>
          <a:lstStyle/>
          <a:p>
            <a:pPr algn="ctr"/>
            <a:endParaRPr lang="en-US" kern="0">
              <a:solidFill>
                <a:prstClr val="white"/>
              </a:solidFill>
            </a:endParaRPr>
          </a:p>
        </p:txBody>
      </p:sp>
    </p:spTree>
    <p:extLst>
      <p:ext uri="{BB962C8B-B14F-4D97-AF65-F5344CB8AC3E}">
        <p14:creationId xmlns:p14="http://schemas.microsoft.com/office/powerpoint/2010/main" val="32887644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3" Type="http://schemas.openxmlformats.org/officeDocument/2006/relationships/slideLayout" Target="../slideLayouts/slideLayout11.xml"/><Relationship Id="rId7" Type="http://schemas.openxmlformats.org/officeDocument/2006/relationships/slideLayout" Target="../slideLayouts/slideLayout15.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theme" Target="../theme/theme2.xml"/><Relationship Id="rId5" Type="http://schemas.openxmlformats.org/officeDocument/2006/relationships/slideLayout" Target="../slideLayouts/slideLayout13.xml"/><Relationship Id="rId10" Type="http://schemas.openxmlformats.org/officeDocument/2006/relationships/slideLayout" Target="../slideLayouts/slideLayout18.xml"/><Relationship Id="rId4" Type="http://schemas.openxmlformats.org/officeDocument/2006/relationships/slideLayout" Target="../slideLayouts/slideLayout12.xml"/><Relationship Id="rId9"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58800" y="403200"/>
            <a:ext cx="10224000" cy="864000"/>
          </a:xfrm>
          <a:prstGeom prst="rect">
            <a:avLst/>
          </a:prstGeom>
        </p:spPr>
        <p:txBody>
          <a:bodyPr vert="horz" lIns="91440" tIns="45720" rIns="91440" bIns="45720" rtlCol="0" anchor="ctr">
            <a:normAutofit/>
          </a:bodyPr>
          <a:lstStyle/>
          <a:p>
            <a:r>
              <a:rPr lang="en-US" dirty="0"/>
              <a:t>Slide Title, Arial Bold 28pt</a:t>
            </a:r>
            <a:endParaRPr lang="en-GB" dirty="0"/>
          </a:p>
        </p:txBody>
      </p:sp>
      <p:pic>
        <p:nvPicPr>
          <p:cNvPr id="7" name="Picture 6"/>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60000" y="324000"/>
            <a:ext cx="972000" cy="972000"/>
          </a:xfrm>
          <a:prstGeom prst="rect">
            <a:avLst/>
          </a:prstGeom>
        </p:spPr>
      </p:pic>
      <p:sp>
        <p:nvSpPr>
          <p:cNvPr id="8" name="Footer Placeholder 4"/>
          <p:cNvSpPr txBox="1">
            <a:spLocks/>
          </p:cNvSpPr>
          <p:nvPr/>
        </p:nvSpPr>
        <p:spPr>
          <a:xfrm>
            <a:off x="5843972" y="6414382"/>
            <a:ext cx="504056" cy="326985"/>
          </a:xfrm>
          <a:prstGeom prst="rect">
            <a:avLst/>
          </a:prstGeom>
        </p:spPr>
        <p:txBody>
          <a:bodyPr vert="horz" lIns="91440" tIns="45720" rIns="91440" bIns="45720" rtlCol="0" anchor="ctr"/>
          <a:lstStyle>
            <a:defPPr>
              <a:defRPr lang="en-US"/>
            </a:defPPr>
            <a:lvl1pPr marL="0" algn="l" defTabSz="914400" rtl="0" eaLnBrk="1" latinLnBrk="0" hangingPunct="1">
              <a:defRPr sz="1200" b="0" i="0" kern="1200">
                <a:solidFill>
                  <a:srgbClr val="0C406D"/>
                </a:solidFill>
                <a:latin typeface="Arial" charset="0"/>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71B87E66-6AAE-F643-B8FD-9355C1B5527C}" type="slidenum">
              <a:rPr lang="en-US" smtClean="0"/>
              <a:pPr algn="ctr"/>
              <a:t>‹#›</a:t>
            </a:fld>
            <a:endParaRPr lang="en-US" dirty="0"/>
          </a:p>
        </p:txBody>
      </p:sp>
    </p:spTree>
    <p:extLst>
      <p:ext uri="{BB962C8B-B14F-4D97-AF65-F5344CB8AC3E}">
        <p14:creationId xmlns:p14="http://schemas.microsoft.com/office/powerpoint/2010/main" val="57477557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Lst>
  <p:txStyles>
    <p:titleStyle>
      <a:lvl1pPr algn="l" defTabSz="914400" rtl="0" eaLnBrk="1" latinLnBrk="0" hangingPunct="1">
        <a:lnSpc>
          <a:spcPct val="90000"/>
        </a:lnSpc>
        <a:spcBef>
          <a:spcPct val="0"/>
        </a:spcBef>
        <a:buNone/>
        <a:defRPr sz="2800" b="1" kern="1200" baseline="0">
          <a:solidFill>
            <a:srgbClr val="0C406D"/>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06800" y="403200"/>
            <a:ext cx="11376000" cy="864000"/>
          </a:xfrm>
          <a:prstGeom prst="rect">
            <a:avLst/>
          </a:prstGeom>
        </p:spPr>
        <p:txBody>
          <a:bodyPr vert="horz" lIns="91440" tIns="45720" rIns="91440" bIns="45720" rtlCol="0" anchor="ctr">
            <a:normAutofit/>
          </a:bodyPr>
          <a:lstStyle/>
          <a:p>
            <a:r>
              <a:rPr lang="en-US" dirty="0"/>
              <a:t>Slide Title, Arial Bold 28pt</a:t>
            </a:r>
            <a:endParaRPr lang="en-GB" dirty="0"/>
          </a:p>
        </p:txBody>
      </p:sp>
      <p:sp>
        <p:nvSpPr>
          <p:cNvPr id="13" name="Rectangle 12"/>
          <p:cNvSpPr/>
          <p:nvPr/>
        </p:nvSpPr>
        <p:spPr>
          <a:xfrm>
            <a:off x="0" y="6309320"/>
            <a:ext cx="12192000" cy="548680"/>
          </a:xfrm>
          <a:prstGeom prst="rect">
            <a:avLst/>
          </a:prstGeom>
          <a:solidFill>
            <a:srgbClr val="0C406D"/>
          </a:solidFill>
          <a:ln w="12700" cap="flat" cmpd="sng" algn="ctr">
            <a:noFill/>
            <a:prstDash val="solid"/>
            <a:miter lim="800000"/>
          </a:ln>
          <a:effectLst/>
        </p:spPr>
        <p:txBody>
          <a:bodyPr rtlCol="0" anchor="ctr"/>
          <a:lstStyle/>
          <a:p>
            <a:pPr algn="ctr"/>
            <a:endParaRPr lang="en-US" kern="0">
              <a:solidFill>
                <a:prstClr val="white"/>
              </a:solidFill>
            </a:endParaRPr>
          </a:p>
        </p:txBody>
      </p:sp>
      <p:sp>
        <p:nvSpPr>
          <p:cNvPr id="14" name="TextBox 13"/>
          <p:cNvSpPr txBox="1"/>
          <p:nvPr/>
        </p:nvSpPr>
        <p:spPr>
          <a:xfrm>
            <a:off x="8904312" y="6414383"/>
            <a:ext cx="2880320" cy="338554"/>
          </a:xfrm>
          <a:prstGeom prst="rect">
            <a:avLst/>
          </a:prstGeom>
          <a:noFill/>
        </p:spPr>
        <p:txBody>
          <a:bodyPr wrap="square" rtlCol="0">
            <a:spAutoFit/>
          </a:bodyPr>
          <a:lstStyle/>
          <a:p>
            <a:pPr algn="r"/>
            <a:r>
              <a:rPr lang="en-US" sz="1600" dirty="0">
                <a:solidFill>
                  <a:prstClr val="white"/>
                </a:solidFill>
                <a:latin typeface="Arial" charset="0"/>
                <a:ea typeface="Arial" charset="0"/>
                <a:cs typeface="Arial" charset="0"/>
              </a:rPr>
              <a:t>© </a:t>
            </a:r>
            <a:r>
              <a:rPr lang="en-US" sz="1600" dirty="0" err="1">
                <a:solidFill>
                  <a:prstClr val="white"/>
                </a:solidFill>
                <a:latin typeface="Arial" charset="0"/>
                <a:ea typeface="Arial" charset="0"/>
                <a:cs typeface="Arial" charset="0"/>
              </a:rPr>
              <a:t>Cranfield</a:t>
            </a:r>
            <a:r>
              <a:rPr lang="en-US" sz="1600" dirty="0">
                <a:solidFill>
                  <a:prstClr val="white"/>
                </a:solidFill>
                <a:latin typeface="Arial" charset="0"/>
                <a:ea typeface="Arial" charset="0"/>
                <a:cs typeface="Arial" charset="0"/>
              </a:rPr>
              <a:t> University 2017</a:t>
            </a:r>
          </a:p>
        </p:txBody>
      </p:sp>
      <p:sp>
        <p:nvSpPr>
          <p:cNvPr id="15" name="Footer Placeholder 16"/>
          <p:cNvSpPr txBox="1">
            <a:spLocks/>
          </p:cNvSpPr>
          <p:nvPr/>
        </p:nvSpPr>
        <p:spPr>
          <a:xfrm>
            <a:off x="4038600" y="6414383"/>
            <a:ext cx="4114800" cy="307092"/>
          </a:xfrm>
          <a:prstGeom prst="rect">
            <a:avLst/>
          </a:prstGeom>
        </p:spPr>
        <p:txBody>
          <a:bodyPr vert="horz" lIns="91440" tIns="45720" rIns="91440" bIns="45720" rtlCol="0" anchor="ctr"/>
          <a:lstStyle>
            <a:defPPr>
              <a:defRPr lang="en-US"/>
            </a:defPPr>
            <a:lvl1pPr marL="0" algn="l" defTabSz="914400" rtl="0" eaLnBrk="1" latinLnBrk="0" hangingPunct="1">
              <a:defRPr sz="1200" b="0" i="0" kern="1200">
                <a:solidFill>
                  <a:schemeClr val="bg1"/>
                </a:solidFill>
                <a:latin typeface="Arial" charset="0"/>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71B87E66-6AAE-F643-B8FD-9355C1B5527C}" type="slidenum">
              <a:rPr lang="en-US" smtClean="0">
                <a:solidFill>
                  <a:schemeClr val="bg1"/>
                </a:solidFill>
              </a:rPr>
              <a:pPr algn="ctr"/>
              <a:t>‹#›</a:t>
            </a:fld>
            <a:endParaRPr lang="en-US" dirty="0">
              <a:solidFill>
                <a:schemeClr val="bg1"/>
              </a:solidFill>
            </a:endParaRPr>
          </a:p>
        </p:txBody>
      </p:sp>
    </p:spTree>
    <p:extLst>
      <p:ext uri="{BB962C8B-B14F-4D97-AF65-F5344CB8AC3E}">
        <p14:creationId xmlns:p14="http://schemas.microsoft.com/office/powerpoint/2010/main" val="3667107669"/>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Lst>
  <p:txStyles>
    <p:titleStyle>
      <a:lvl1pPr algn="l" defTabSz="914400" rtl="0" eaLnBrk="1" latinLnBrk="0" hangingPunct="1">
        <a:lnSpc>
          <a:spcPct val="90000"/>
        </a:lnSpc>
        <a:spcBef>
          <a:spcPct val="0"/>
        </a:spcBef>
        <a:buNone/>
        <a:defRPr sz="2800" b="1" kern="1200" baseline="0">
          <a:solidFill>
            <a:srgbClr val="0C406D"/>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2.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1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14.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1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1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46.png"/><Relationship Id="rId4" Type="http://schemas.openxmlformats.org/officeDocument/2006/relationships/image" Target="../media/image45.png"/></Relationships>
</file>

<file path=ppt/slides/_rels/slide1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image" Target="../media/image48.png"/></Relationships>
</file>

<file path=ppt/slides/_rels/slide19.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52.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55.png"/></Relationships>
</file>

<file path=ppt/slides/_rels/slide2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57.png"/></Relationships>
</file>

<file path=ppt/slides/_rels/slide22.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59.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MSc Thesis:</a:t>
            </a:r>
          </a:p>
          <a:p>
            <a:r>
              <a:rPr lang="en-US" dirty="0"/>
              <a:t>Bending-Twist Shape Adaptation of Wings by</a:t>
            </a:r>
            <a:br>
              <a:rPr lang="en-US" dirty="0"/>
            </a:br>
            <a:r>
              <a:rPr lang="en-US" dirty="0"/>
              <a:t>Compliant Chiral Spar Design</a:t>
            </a:r>
            <a:endParaRPr lang="en-GB" dirty="0"/>
          </a:p>
        </p:txBody>
      </p:sp>
      <p:sp>
        <p:nvSpPr>
          <p:cNvPr id="3" name="Text Placeholder 2"/>
          <p:cNvSpPr>
            <a:spLocks noGrp="1"/>
          </p:cNvSpPr>
          <p:nvPr>
            <p:ph type="body" sz="quarter" idx="11"/>
          </p:nvPr>
        </p:nvSpPr>
        <p:spPr/>
        <p:txBody>
          <a:bodyPr/>
          <a:lstStyle/>
          <a:p>
            <a:r>
              <a:rPr lang="en-GB" dirty="0"/>
              <a:t>Alejandro Valverde L</a:t>
            </a:r>
            <a:r>
              <a:rPr lang="es-ES" dirty="0" err="1"/>
              <a:t>ópez</a:t>
            </a:r>
            <a:endParaRPr lang="es-ES" dirty="0"/>
          </a:p>
          <a:p>
            <a:r>
              <a:rPr lang="es-ES" dirty="0"/>
              <a:t>Supervisor: Dr. </a:t>
            </a:r>
            <a:r>
              <a:rPr lang="es-ES" dirty="0" err="1"/>
              <a:t>Simon</a:t>
            </a:r>
            <a:r>
              <a:rPr lang="es-ES" dirty="0"/>
              <a:t> Prince</a:t>
            </a:r>
            <a:endParaRPr lang="en-GB" dirty="0"/>
          </a:p>
        </p:txBody>
      </p:sp>
      <p:sp>
        <p:nvSpPr>
          <p:cNvPr id="4" name="Text Placeholder 3"/>
          <p:cNvSpPr>
            <a:spLocks noGrp="1"/>
          </p:cNvSpPr>
          <p:nvPr>
            <p:ph type="body" sz="quarter" idx="12"/>
          </p:nvPr>
        </p:nvSpPr>
        <p:spPr/>
        <p:txBody>
          <a:bodyPr/>
          <a:lstStyle/>
          <a:p>
            <a:r>
              <a:rPr lang="es-ES" dirty="0"/>
              <a:t>04.09.2017</a:t>
            </a:r>
            <a:endParaRPr lang="en-GB" dirty="0"/>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3885" y="5229200"/>
            <a:ext cx="3735230" cy="1001664"/>
          </a:xfrm>
          <a:prstGeom prst="rect">
            <a:avLst/>
          </a:prstGeom>
        </p:spPr>
      </p:pic>
    </p:spTree>
    <p:extLst>
      <p:ext uri="{BB962C8B-B14F-4D97-AF65-F5344CB8AC3E}">
        <p14:creationId xmlns:p14="http://schemas.microsoft.com/office/powerpoint/2010/main" val="41476622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CH" dirty="0"/>
              <a:t>Computational model</a:t>
            </a:r>
            <a:endParaRPr lang="en-GB" dirty="0"/>
          </a:p>
        </p:txBody>
      </p:sp>
      <p:sp>
        <p:nvSpPr>
          <p:cNvPr id="23" name="Text Placeholder 2"/>
          <p:cNvSpPr>
            <a:spLocks noGrp="1"/>
          </p:cNvSpPr>
          <p:nvPr>
            <p:ph type="body" sz="quarter" idx="15"/>
          </p:nvPr>
        </p:nvSpPr>
        <p:spPr>
          <a:xfrm>
            <a:off x="407369" y="1268760"/>
            <a:ext cx="11376644" cy="441010"/>
          </a:xfrm>
        </p:spPr>
        <p:txBody>
          <a:bodyPr/>
          <a:lstStyle/>
          <a:p>
            <a:r>
              <a:rPr lang="en-US" dirty="0"/>
              <a:t>Chiral structure description</a:t>
            </a: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t="3891"/>
          <a:stretch/>
        </p:blipFill>
        <p:spPr>
          <a:xfrm>
            <a:off x="314224" y="1848454"/>
            <a:ext cx="5826414" cy="3994972"/>
          </a:xfrm>
          <a:prstGeom prst="rect">
            <a:avLst/>
          </a:prstGeom>
        </p:spPr>
      </p:pic>
      <p:sp>
        <p:nvSpPr>
          <p:cNvPr id="9" name="TextBox 8"/>
          <p:cNvSpPr txBox="1"/>
          <p:nvPr/>
        </p:nvSpPr>
        <p:spPr>
          <a:xfrm>
            <a:off x="500523" y="5982110"/>
            <a:ext cx="5453816" cy="307777"/>
          </a:xfrm>
          <a:prstGeom prst="rect">
            <a:avLst/>
          </a:prstGeom>
          <a:noFill/>
        </p:spPr>
        <p:txBody>
          <a:bodyPr wrap="square" rtlCol="0">
            <a:spAutoFit/>
          </a:bodyPr>
          <a:lstStyle/>
          <a:p>
            <a:pPr algn="ctr"/>
            <a:r>
              <a:rPr lang="en-US" sz="1400" b="1" dirty="0"/>
              <a:t>Fig 15</a:t>
            </a:r>
            <a:r>
              <a:rPr lang="en-US" sz="1400" dirty="0"/>
              <a:t>:  Internal parameters for the chiral structure design</a:t>
            </a:r>
          </a:p>
        </p:txBody>
      </p:sp>
      <p:grpSp>
        <p:nvGrpSpPr>
          <p:cNvPr id="10" name="Group 9"/>
          <p:cNvGrpSpPr/>
          <p:nvPr/>
        </p:nvGrpSpPr>
        <p:grpSpPr>
          <a:xfrm>
            <a:off x="6818033" y="1145595"/>
            <a:ext cx="4965980" cy="2515120"/>
            <a:chOff x="6850722" y="946995"/>
            <a:chExt cx="4498157" cy="2278181"/>
          </a:xfrm>
        </p:grpSpPr>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rcRect t="6682"/>
            <a:stretch/>
          </p:blipFill>
          <p:spPr>
            <a:xfrm>
              <a:off x="7055132" y="946995"/>
              <a:ext cx="3647163" cy="2019584"/>
            </a:xfrm>
            <a:prstGeom prst="rect">
              <a:avLst/>
            </a:prstGeom>
          </p:spPr>
        </p:pic>
        <p:sp>
          <p:nvSpPr>
            <p:cNvPr id="16" name="TextBox 15"/>
            <p:cNvSpPr txBox="1"/>
            <p:nvPr/>
          </p:nvSpPr>
          <p:spPr>
            <a:xfrm>
              <a:off x="6850722" y="2946393"/>
              <a:ext cx="4498157" cy="278783"/>
            </a:xfrm>
            <a:prstGeom prst="rect">
              <a:avLst/>
            </a:prstGeom>
            <a:noFill/>
          </p:spPr>
          <p:txBody>
            <a:bodyPr wrap="square" rtlCol="0">
              <a:spAutoFit/>
            </a:bodyPr>
            <a:lstStyle/>
            <a:p>
              <a:pPr algn="ctr"/>
              <a:r>
                <a:rPr lang="en-US" sz="1400" b="1" dirty="0"/>
                <a:t>Fig 16</a:t>
              </a:r>
              <a:r>
                <a:rPr lang="en-US" sz="1400" dirty="0"/>
                <a:t>:  Division of the chiral structure in N and M unit cells</a:t>
              </a:r>
            </a:p>
          </p:txBody>
        </p:sp>
      </p:grpSp>
      <p:grpSp>
        <p:nvGrpSpPr>
          <p:cNvPr id="17" name="Group 16"/>
          <p:cNvGrpSpPr/>
          <p:nvPr/>
        </p:nvGrpSpPr>
        <p:grpSpPr>
          <a:xfrm>
            <a:off x="6563782" y="3816580"/>
            <a:ext cx="4986321" cy="2838042"/>
            <a:chOff x="6850724" y="3489171"/>
            <a:chExt cx="4498157" cy="2560196"/>
          </a:xfrm>
        </p:grpSpPr>
        <p:pic>
          <p:nvPicPr>
            <p:cNvPr id="18" name="Picture 2"/>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6956217" y="3489171"/>
              <a:ext cx="4287172" cy="21534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9" name="TextBox 18"/>
            <p:cNvSpPr txBox="1"/>
            <p:nvPr/>
          </p:nvSpPr>
          <p:spPr>
            <a:xfrm>
              <a:off x="6850724" y="5771722"/>
              <a:ext cx="4498157" cy="277645"/>
            </a:xfrm>
            <a:prstGeom prst="rect">
              <a:avLst/>
            </a:prstGeom>
            <a:noFill/>
          </p:spPr>
          <p:txBody>
            <a:bodyPr wrap="square" rtlCol="0">
              <a:spAutoFit/>
            </a:bodyPr>
            <a:lstStyle/>
            <a:p>
              <a:pPr algn="ctr"/>
              <a:r>
                <a:rPr lang="en-US" sz="1400" b="1" dirty="0"/>
                <a:t>Fig 17</a:t>
              </a:r>
              <a:r>
                <a:rPr lang="en-US" sz="1400" dirty="0"/>
                <a:t>:  Parameters used in the chiral structure lattice design</a:t>
              </a:r>
            </a:p>
          </p:txBody>
        </p:sp>
      </p:grpSp>
      <p:sp>
        <p:nvSpPr>
          <p:cNvPr id="12"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spTree>
    <p:extLst>
      <p:ext uri="{BB962C8B-B14F-4D97-AF65-F5344CB8AC3E}">
        <p14:creationId xmlns:p14="http://schemas.microsoft.com/office/powerpoint/2010/main" val="4066452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CH" dirty="0"/>
              <a:t>Computational model</a:t>
            </a:r>
            <a:endParaRPr lang="en-GB" dirty="0"/>
          </a:p>
        </p:txBody>
      </p:sp>
      <p:sp>
        <p:nvSpPr>
          <p:cNvPr id="23" name="Text Placeholder 2"/>
          <p:cNvSpPr>
            <a:spLocks noGrp="1"/>
          </p:cNvSpPr>
          <p:nvPr>
            <p:ph type="body" sz="quarter" idx="15"/>
          </p:nvPr>
        </p:nvSpPr>
        <p:spPr>
          <a:xfrm>
            <a:off x="407369" y="1268760"/>
            <a:ext cx="11376644" cy="441010"/>
          </a:xfrm>
        </p:spPr>
        <p:txBody>
          <a:bodyPr/>
          <a:lstStyle/>
          <a:p>
            <a:r>
              <a:rPr lang="en-US" dirty="0"/>
              <a:t>Wing-box in C-profile and ribs</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50970" y="991497"/>
            <a:ext cx="4223742" cy="2894702"/>
          </a:xfrm>
          <a:prstGeom prst="rect">
            <a:avLst/>
          </a:prstGeom>
        </p:spPr>
      </p:pic>
      <p:pic>
        <p:nvPicPr>
          <p:cNvPr id="13" name="Picture 12"/>
          <p:cNvPicPr>
            <a:picLocks noChangeAspect="1"/>
          </p:cNvPicPr>
          <p:nvPr/>
        </p:nvPicPr>
        <p:blipFill rotWithShape="1">
          <a:blip r:embed="rId4" cstate="print">
            <a:extLst>
              <a:ext uri="{28A0092B-C50C-407E-A947-70E740481C1C}">
                <a14:useLocalDpi xmlns:a14="http://schemas.microsoft.com/office/drawing/2010/main" val="0"/>
              </a:ext>
            </a:extLst>
          </a:blip>
          <a:srcRect l="1548" t="11874" r="2500" b="6489"/>
          <a:stretch/>
        </p:blipFill>
        <p:spPr>
          <a:xfrm>
            <a:off x="1091042" y="1692366"/>
            <a:ext cx="5372100" cy="1988560"/>
          </a:xfrm>
          <a:prstGeom prst="rect">
            <a:avLst/>
          </a:prstGeom>
        </p:spPr>
      </p:pic>
      <p:pic>
        <p:nvPicPr>
          <p:cNvPr id="14" name="Picture 2"/>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890055" y="4273158"/>
            <a:ext cx="3774077" cy="1857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 name="Picture 3"/>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7595788" y="4180216"/>
            <a:ext cx="3534107" cy="1866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0" name="TextBox 19"/>
          <p:cNvSpPr txBox="1"/>
          <p:nvPr/>
        </p:nvSpPr>
        <p:spPr>
          <a:xfrm>
            <a:off x="762077" y="6130533"/>
            <a:ext cx="6022721" cy="307777"/>
          </a:xfrm>
          <a:prstGeom prst="rect">
            <a:avLst/>
          </a:prstGeom>
          <a:noFill/>
        </p:spPr>
        <p:txBody>
          <a:bodyPr wrap="square" rtlCol="0">
            <a:spAutoFit/>
          </a:bodyPr>
          <a:lstStyle/>
          <a:p>
            <a:pPr algn="ctr"/>
            <a:r>
              <a:rPr lang="en-US" sz="1400" b="1" dirty="0"/>
              <a:t>Fig 19</a:t>
            </a:r>
            <a:r>
              <a:rPr lang="en-US" sz="1400" dirty="0"/>
              <a:t>:  Parameters used in the chiral structure lattice design</a:t>
            </a:r>
          </a:p>
        </p:txBody>
      </p:sp>
      <p:sp>
        <p:nvSpPr>
          <p:cNvPr id="21" name="TextBox 20"/>
          <p:cNvSpPr txBox="1"/>
          <p:nvPr/>
        </p:nvSpPr>
        <p:spPr>
          <a:xfrm>
            <a:off x="827027" y="3732311"/>
            <a:ext cx="5892822" cy="307777"/>
          </a:xfrm>
          <a:prstGeom prst="rect">
            <a:avLst/>
          </a:prstGeom>
          <a:noFill/>
        </p:spPr>
        <p:txBody>
          <a:bodyPr wrap="square" rtlCol="0">
            <a:spAutoFit/>
          </a:bodyPr>
          <a:lstStyle/>
          <a:p>
            <a:pPr algn="ctr"/>
            <a:r>
              <a:rPr lang="en-US" sz="1400" b="1" dirty="0"/>
              <a:t>Fig 18</a:t>
            </a:r>
            <a:r>
              <a:rPr lang="en-US" sz="1400" dirty="0"/>
              <a:t>:  Characteristic dimensions of the wing-box design</a:t>
            </a:r>
          </a:p>
        </p:txBody>
      </p:sp>
      <p:sp>
        <p:nvSpPr>
          <p:cNvPr id="22" name="TextBox 21"/>
          <p:cNvSpPr txBox="1"/>
          <p:nvPr/>
        </p:nvSpPr>
        <p:spPr>
          <a:xfrm>
            <a:off x="7113764" y="6047116"/>
            <a:ext cx="4498157" cy="307777"/>
          </a:xfrm>
          <a:prstGeom prst="rect">
            <a:avLst/>
          </a:prstGeom>
          <a:noFill/>
        </p:spPr>
        <p:txBody>
          <a:bodyPr wrap="square" rtlCol="0">
            <a:spAutoFit/>
          </a:bodyPr>
          <a:lstStyle/>
          <a:p>
            <a:pPr algn="ctr"/>
            <a:r>
              <a:rPr lang="en-US" sz="1400" b="1" dirty="0"/>
              <a:t>Fig 21</a:t>
            </a:r>
            <a:r>
              <a:rPr lang="en-US" sz="1400" dirty="0"/>
              <a:t>:  Parameters used in the ribs design</a:t>
            </a:r>
          </a:p>
        </p:txBody>
      </p:sp>
      <p:sp>
        <p:nvSpPr>
          <p:cNvPr id="24" name="TextBox 23"/>
          <p:cNvSpPr txBox="1"/>
          <p:nvPr/>
        </p:nvSpPr>
        <p:spPr>
          <a:xfrm>
            <a:off x="7113764" y="3886200"/>
            <a:ext cx="4498157" cy="307777"/>
          </a:xfrm>
          <a:prstGeom prst="rect">
            <a:avLst/>
          </a:prstGeom>
          <a:noFill/>
        </p:spPr>
        <p:txBody>
          <a:bodyPr wrap="square" rtlCol="0">
            <a:spAutoFit/>
          </a:bodyPr>
          <a:lstStyle/>
          <a:p>
            <a:pPr algn="ctr"/>
            <a:r>
              <a:rPr lang="en-US" sz="1400" b="1" dirty="0"/>
              <a:t>Fig 20</a:t>
            </a:r>
            <a:r>
              <a:rPr lang="en-US" sz="1400" dirty="0"/>
              <a:t>:  Characteristic dimensions of ribs design</a:t>
            </a:r>
          </a:p>
        </p:txBody>
      </p:sp>
      <p:sp>
        <p:nvSpPr>
          <p:cNvPr id="16"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spTree>
    <p:extLst>
      <p:ext uri="{BB962C8B-B14F-4D97-AF65-F5344CB8AC3E}">
        <p14:creationId xmlns:p14="http://schemas.microsoft.com/office/powerpoint/2010/main" val="28315847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CH" dirty="0"/>
              <a:t>Computational model</a:t>
            </a:r>
            <a:endParaRPr lang="en-GB" dirty="0"/>
          </a:p>
        </p:txBody>
      </p:sp>
      <p:sp>
        <p:nvSpPr>
          <p:cNvPr id="23" name="Text Placeholder 2"/>
          <p:cNvSpPr>
            <a:spLocks noGrp="1"/>
          </p:cNvSpPr>
          <p:nvPr>
            <p:ph type="body" sz="quarter" idx="15"/>
          </p:nvPr>
        </p:nvSpPr>
        <p:spPr>
          <a:xfrm>
            <a:off x="407369" y="1268760"/>
            <a:ext cx="11376644" cy="441010"/>
          </a:xfrm>
        </p:spPr>
        <p:txBody>
          <a:bodyPr/>
          <a:lstStyle/>
          <a:p>
            <a:r>
              <a:rPr lang="en-US" dirty="0"/>
              <a:t>Chiral lattice nodes rigid modeling</a:t>
            </a:r>
          </a:p>
        </p:txBody>
      </p:sp>
      <p:grpSp>
        <p:nvGrpSpPr>
          <p:cNvPr id="4" name="Group 3"/>
          <p:cNvGrpSpPr/>
          <p:nvPr/>
        </p:nvGrpSpPr>
        <p:grpSpPr>
          <a:xfrm>
            <a:off x="6123830" y="1621585"/>
            <a:ext cx="5844576" cy="4835830"/>
            <a:chOff x="6123830" y="1621585"/>
            <a:chExt cx="5844576" cy="4835830"/>
          </a:xfrm>
        </p:grpSpPr>
        <p:pic>
          <p:nvPicPr>
            <p:cNvPr id="17" name="Picture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23830" y="1621585"/>
              <a:ext cx="5844576" cy="3896384"/>
            </a:xfrm>
            <a:prstGeom prst="rect">
              <a:avLst/>
            </a:prstGeom>
          </p:spPr>
        </p:pic>
        <p:sp>
          <p:nvSpPr>
            <p:cNvPr id="18" name="TextBox 17"/>
            <p:cNvSpPr txBox="1"/>
            <p:nvPr/>
          </p:nvSpPr>
          <p:spPr>
            <a:xfrm>
              <a:off x="6603674" y="5934195"/>
              <a:ext cx="4884888" cy="523220"/>
            </a:xfrm>
            <a:prstGeom prst="rect">
              <a:avLst/>
            </a:prstGeom>
            <a:noFill/>
          </p:spPr>
          <p:txBody>
            <a:bodyPr wrap="square" rtlCol="0">
              <a:spAutoFit/>
            </a:bodyPr>
            <a:lstStyle/>
            <a:p>
              <a:pPr algn="ctr"/>
              <a:r>
                <a:rPr lang="en-US" sz="1400" b="1" dirty="0"/>
                <a:t>Fig 23</a:t>
              </a:r>
              <a:r>
                <a:rPr lang="en-US" sz="1400" dirty="0"/>
                <a:t>: Chiral nodes on the manufactured demonstrator, Vincenz (2016)</a:t>
              </a:r>
              <a:endParaRPr lang="en-GB" sz="1400" baseline="30000" dirty="0"/>
            </a:p>
          </p:txBody>
        </p:sp>
      </p:grpSp>
      <p:grpSp>
        <p:nvGrpSpPr>
          <p:cNvPr id="3" name="Group 2"/>
          <p:cNvGrpSpPr/>
          <p:nvPr/>
        </p:nvGrpSpPr>
        <p:grpSpPr>
          <a:xfrm>
            <a:off x="407369" y="2506645"/>
            <a:ext cx="5457792" cy="3065711"/>
            <a:chOff x="407369" y="2452258"/>
            <a:chExt cx="5457792" cy="3065711"/>
          </a:xfrm>
        </p:grpSpPr>
        <p:pic>
          <p:nvPicPr>
            <p:cNvPr id="16" name="Picture 1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7369" y="2452258"/>
              <a:ext cx="5457792" cy="2603318"/>
            </a:xfrm>
            <a:prstGeom prst="rect">
              <a:avLst/>
            </a:prstGeom>
          </p:spPr>
        </p:pic>
        <p:sp>
          <p:nvSpPr>
            <p:cNvPr id="19" name="TextBox 18"/>
            <p:cNvSpPr txBox="1"/>
            <p:nvPr/>
          </p:nvSpPr>
          <p:spPr>
            <a:xfrm>
              <a:off x="887187" y="5210192"/>
              <a:ext cx="4498156" cy="307777"/>
            </a:xfrm>
            <a:prstGeom prst="rect">
              <a:avLst/>
            </a:prstGeom>
            <a:noFill/>
          </p:spPr>
          <p:txBody>
            <a:bodyPr wrap="square" rtlCol="0">
              <a:spAutoFit/>
            </a:bodyPr>
            <a:lstStyle/>
            <a:p>
              <a:pPr algn="ctr"/>
              <a:r>
                <a:rPr lang="en-US" sz="1400" b="1" dirty="0"/>
                <a:t>Fig 22</a:t>
              </a:r>
              <a:r>
                <a:rPr lang="en-US" sz="1400" dirty="0"/>
                <a:t>: </a:t>
              </a:r>
              <a:r>
                <a:rPr lang="en-US" sz="1400" dirty="0" err="1"/>
                <a:t>Tyre</a:t>
              </a:r>
              <a:r>
                <a:rPr lang="en-US" sz="1400" dirty="0"/>
                <a:t> embedded into the lattice chiral node</a:t>
              </a:r>
              <a:endParaRPr lang="en-GB" sz="1400" baseline="30000" dirty="0"/>
            </a:p>
          </p:txBody>
        </p:sp>
      </p:grpSp>
      <p:sp>
        <p:nvSpPr>
          <p:cNvPr id="10"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spTree>
    <p:extLst>
      <p:ext uri="{BB962C8B-B14F-4D97-AF65-F5344CB8AC3E}">
        <p14:creationId xmlns:p14="http://schemas.microsoft.com/office/powerpoint/2010/main" val="2105259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CH" dirty="0"/>
              <a:t>Computational model</a:t>
            </a:r>
            <a:endParaRPr lang="en-GB" dirty="0"/>
          </a:p>
        </p:txBody>
      </p:sp>
      <p:sp>
        <p:nvSpPr>
          <p:cNvPr id="23" name="Text Placeholder 2"/>
          <p:cNvSpPr>
            <a:spLocks noGrp="1"/>
          </p:cNvSpPr>
          <p:nvPr>
            <p:ph type="body" sz="quarter" idx="15"/>
          </p:nvPr>
        </p:nvSpPr>
        <p:spPr>
          <a:xfrm>
            <a:off x="407369" y="1268760"/>
            <a:ext cx="11376644" cy="441010"/>
          </a:xfrm>
        </p:spPr>
        <p:txBody>
          <a:bodyPr/>
          <a:lstStyle/>
          <a:p>
            <a:r>
              <a:rPr lang="en-US" dirty="0"/>
              <a:t>Connection between the chiral lattice and wing-box skin</a:t>
            </a:r>
          </a:p>
        </p:txBody>
      </p:sp>
      <p:grpSp>
        <p:nvGrpSpPr>
          <p:cNvPr id="10" name="Group 9"/>
          <p:cNvGrpSpPr/>
          <p:nvPr/>
        </p:nvGrpSpPr>
        <p:grpSpPr>
          <a:xfrm>
            <a:off x="6839165" y="2783846"/>
            <a:ext cx="4902384" cy="3356778"/>
            <a:chOff x="6594925" y="2864167"/>
            <a:chExt cx="4902384" cy="3356778"/>
          </a:xfrm>
        </p:grpSpPr>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94925" y="2864167"/>
              <a:ext cx="4902384" cy="2704285"/>
            </a:xfrm>
            <a:prstGeom prst="rect">
              <a:avLst/>
            </a:prstGeom>
          </p:spPr>
        </p:pic>
        <p:sp>
          <p:nvSpPr>
            <p:cNvPr id="12" name="TextBox 11"/>
            <p:cNvSpPr txBox="1"/>
            <p:nvPr/>
          </p:nvSpPr>
          <p:spPr>
            <a:xfrm>
              <a:off x="6594926" y="5697725"/>
              <a:ext cx="4700270" cy="523220"/>
            </a:xfrm>
            <a:prstGeom prst="rect">
              <a:avLst/>
            </a:prstGeom>
            <a:noFill/>
          </p:spPr>
          <p:txBody>
            <a:bodyPr wrap="square" rtlCol="0">
              <a:spAutoFit/>
            </a:bodyPr>
            <a:lstStyle/>
            <a:p>
              <a:pPr algn="ctr"/>
              <a:r>
                <a:rPr lang="en-US" sz="1400" b="1" dirty="0"/>
                <a:t>Fig 25</a:t>
              </a:r>
              <a:r>
                <a:rPr lang="en-US" sz="1400" dirty="0"/>
                <a:t>: Connection between the chiral lattice and the skin on the manufactured demonstrator, Vincenz (2016)</a:t>
              </a:r>
              <a:endParaRPr lang="en-GB" sz="1400" baseline="30000" dirty="0"/>
            </a:p>
          </p:txBody>
        </p:sp>
      </p:grpSp>
      <p:grpSp>
        <p:nvGrpSpPr>
          <p:cNvPr id="5" name="Group 4"/>
          <p:cNvGrpSpPr/>
          <p:nvPr/>
        </p:nvGrpSpPr>
        <p:grpSpPr>
          <a:xfrm>
            <a:off x="831834" y="2573866"/>
            <a:ext cx="4818330" cy="3776738"/>
            <a:chOff x="2031984" y="1988627"/>
            <a:chExt cx="4818330" cy="3776738"/>
          </a:xfrm>
        </p:grpSpPr>
        <p:sp>
          <p:nvSpPr>
            <p:cNvPr id="13" name="TextBox 12"/>
            <p:cNvSpPr txBox="1"/>
            <p:nvPr/>
          </p:nvSpPr>
          <p:spPr>
            <a:xfrm>
              <a:off x="2031984" y="5457588"/>
              <a:ext cx="4818330" cy="307777"/>
            </a:xfrm>
            <a:prstGeom prst="rect">
              <a:avLst/>
            </a:prstGeom>
            <a:noFill/>
          </p:spPr>
          <p:txBody>
            <a:bodyPr wrap="square" rtlCol="0">
              <a:spAutoFit/>
            </a:bodyPr>
            <a:lstStyle/>
            <a:p>
              <a:pPr algn="ctr"/>
              <a:r>
                <a:rPr lang="en-US" sz="1400" b="1" dirty="0"/>
                <a:t>Fig 24</a:t>
              </a:r>
              <a:r>
                <a:rPr lang="en-US" sz="1400" dirty="0"/>
                <a:t>: Sketch of the connection between the chiral node</a:t>
              </a:r>
              <a:endParaRPr lang="en-GB" sz="1400" baseline="30000" dirty="0"/>
            </a:p>
          </p:txBody>
        </p:sp>
        <p:pic>
          <p:nvPicPr>
            <p:cNvPr id="14" name="Picture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223323" y="1988627"/>
              <a:ext cx="4435652" cy="3376263"/>
            </a:xfrm>
            <a:prstGeom prst="rect">
              <a:avLst/>
            </a:prstGeom>
          </p:spPr>
        </p:pic>
      </p:grpSp>
      <p:sp>
        <p:nvSpPr>
          <p:cNvPr id="25" name="TextBox 24"/>
          <p:cNvSpPr txBox="1"/>
          <p:nvPr/>
        </p:nvSpPr>
        <p:spPr>
          <a:xfrm>
            <a:off x="767750" y="1713128"/>
            <a:ext cx="10655882" cy="338554"/>
          </a:xfrm>
          <a:prstGeom prst="rect">
            <a:avLst/>
          </a:prstGeom>
          <a:noFill/>
        </p:spPr>
        <p:txBody>
          <a:bodyPr wrap="square" rtlCol="0">
            <a:spAutoFit/>
          </a:bodyPr>
          <a:lstStyle/>
          <a:p>
            <a:pPr marL="285750" indent="-285750">
              <a:buFont typeface="Arial" pitchFamily="34" charset="0"/>
              <a:buChar char="•"/>
            </a:pPr>
            <a:r>
              <a:rPr lang="en-US" sz="1600" dirty="0"/>
              <a:t>Loads are transmitted to the lattice through this attachment points that is why its design results crucial</a:t>
            </a:r>
          </a:p>
        </p:txBody>
      </p:sp>
      <p:sp>
        <p:nvSpPr>
          <p:cNvPr id="15"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sp>
        <p:nvSpPr>
          <p:cNvPr id="16" name="TextBox 15"/>
          <p:cNvSpPr txBox="1"/>
          <p:nvPr/>
        </p:nvSpPr>
        <p:spPr>
          <a:xfrm>
            <a:off x="767750" y="2135774"/>
            <a:ext cx="10655882" cy="338554"/>
          </a:xfrm>
          <a:prstGeom prst="rect">
            <a:avLst/>
          </a:prstGeom>
          <a:noFill/>
        </p:spPr>
        <p:txBody>
          <a:bodyPr wrap="square" rtlCol="0">
            <a:spAutoFit/>
          </a:bodyPr>
          <a:lstStyle/>
          <a:p>
            <a:pPr marL="285750" indent="-285750">
              <a:buFont typeface="Arial" pitchFamily="34" charset="0"/>
              <a:buChar char="•"/>
            </a:pPr>
            <a:r>
              <a:rPr lang="en-US" sz="1600" dirty="0"/>
              <a:t>Degrees of freedom unrestricted: </a:t>
            </a:r>
            <a:r>
              <a:rPr lang="en-US" sz="1600" i="1" dirty="0"/>
              <a:t>u</a:t>
            </a:r>
            <a:r>
              <a:rPr lang="en-US" sz="1600" dirty="0"/>
              <a:t> and </a:t>
            </a:r>
            <a:r>
              <a:rPr lang="el-GR" sz="1600" i="1" dirty="0"/>
              <a:t>θ</a:t>
            </a:r>
            <a:endParaRPr lang="en-GB" sz="1600" i="1" dirty="0"/>
          </a:p>
        </p:txBody>
      </p:sp>
    </p:spTree>
    <p:extLst>
      <p:ext uri="{BB962C8B-B14F-4D97-AF65-F5344CB8AC3E}">
        <p14:creationId xmlns:p14="http://schemas.microsoft.com/office/powerpoint/2010/main" val="1667487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16" grpId="0"/>
    </p:bld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CH" dirty="0"/>
              <a:t>Computational model</a:t>
            </a:r>
            <a:endParaRPr lang="en-GB" dirty="0"/>
          </a:p>
        </p:txBody>
      </p:sp>
      <p:sp>
        <p:nvSpPr>
          <p:cNvPr id="23" name="Text Placeholder 2"/>
          <p:cNvSpPr>
            <a:spLocks noGrp="1"/>
          </p:cNvSpPr>
          <p:nvPr>
            <p:ph type="body" sz="quarter" idx="15"/>
          </p:nvPr>
        </p:nvSpPr>
        <p:spPr>
          <a:xfrm>
            <a:off x="407369" y="1268760"/>
            <a:ext cx="11376644" cy="441010"/>
          </a:xfrm>
        </p:spPr>
        <p:txBody>
          <a:bodyPr/>
          <a:lstStyle/>
          <a:p>
            <a:r>
              <a:rPr lang="en-US" dirty="0"/>
              <a:t>Computational mesh description</a:t>
            </a:r>
          </a:p>
        </p:txBody>
      </p:sp>
      <p:sp>
        <p:nvSpPr>
          <p:cNvPr id="25" name="TextBox 24"/>
          <p:cNvSpPr txBox="1"/>
          <p:nvPr/>
        </p:nvSpPr>
        <p:spPr>
          <a:xfrm>
            <a:off x="767750" y="1709770"/>
            <a:ext cx="10655882" cy="830997"/>
          </a:xfrm>
          <a:prstGeom prst="rect">
            <a:avLst/>
          </a:prstGeom>
          <a:noFill/>
        </p:spPr>
        <p:txBody>
          <a:bodyPr wrap="square" rtlCol="0">
            <a:spAutoFit/>
          </a:bodyPr>
          <a:lstStyle/>
          <a:p>
            <a:pPr marL="285750" indent="-285750">
              <a:buFont typeface="Arial" pitchFamily="34" charset="0"/>
              <a:buChar char="•"/>
            </a:pPr>
            <a:r>
              <a:rPr lang="en-US" sz="1600" dirty="0"/>
              <a:t>Fine mesh size, typically equal to 3 mm.</a:t>
            </a:r>
          </a:p>
          <a:p>
            <a:pPr marL="285750" indent="-285750">
              <a:buFont typeface="Arial" pitchFamily="34" charset="0"/>
              <a:buChar char="•"/>
            </a:pPr>
            <a:endParaRPr lang="en-US" sz="1600" dirty="0"/>
          </a:p>
          <a:p>
            <a:pPr marL="285750" indent="-285750">
              <a:buFont typeface="Arial" pitchFamily="34" charset="0"/>
              <a:buChar char="•"/>
            </a:pPr>
            <a:r>
              <a:rPr lang="en-US" sz="1600" dirty="0"/>
              <a:t>Course mesh size, typically equal to 30 mm</a:t>
            </a:r>
            <a:endParaRPr lang="en-GB" sz="1600" dirty="0"/>
          </a:p>
        </p:txBody>
      </p:sp>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73292" y="2580621"/>
            <a:ext cx="7474058" cy="3445962"/>
          </a:xfrm>
          <a:prstGeom prst="rect">
            <a:avLst/>
          </a:prstGeom>
        </p:spPr>
      </p:pic>
      <p:sp>
        <p:nvSpPr>
          <p:cNvPr id="16" name="TextBox 15"/>
          <p:cNvSpPr txBox="1"/>
          <p:nvPr/>
        </p:nvSpPr>
        <p:spPr>
          <a:xfrm>
            <a:off x="3753424" y="6026583"/>
            <a:ext cx="4498157" cy="338554"/>
          </a:xfrm>
          <a:prstGeom prst="rect">
            <a:avLst/>
          </a:prstGeom>
          <a:noFill/>
        </p:spPr>
        <p:txBody>
          <a:bodyPr wrap="square" rtlCol="0">
            <a:spAutoFit/>
          </a:bodyPr>
          <a:lstStyle/>
          <a:p>
            <a:pPr algn="ctr"/>
            <a:r>
              <a:rPr lang="en-US" sz="1600" b="1" dirty="0"/>
              <a:t>Fig 26</a:t>
            </a:r>
            <a:r>
              <a:rPr lang="en-US" sz="1600" dirty="0"/>
              <a:t>: Different mesh regions</a:t>
            </a:r>
            <a:endParaRPr lang="en-GB" sz="1600" baseline="30000" dirty="0"/>
          </a:p>
        </p:txBody>
      </p:sp>
      <p:sp>
        <p:nvSpPr>
          <p:cNvPr id="7"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spTree>
    <p:extLst>
      <p:ext uri="{BB962C8B-B14F-4D97-AF65-F5344CB8AC3E}">
        <p14:creationId xmlns:p14="http://schemas.microsoft.com/office/powerpoint/2010/main" val="2320961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CH" dirty="0"/>
              <a:t>Computational model</a:t>
            </a:r>
            <a:endParaRPr lang="en-GB" dirty="0"/>
          </a:p>
        </p:txBody>
      </p:sp>
      <p:sp>
        <p:nvSpPr>
          <p:cNvPr id="23" name="Text Placeholder 2"/>
          <p:cNvSpPr>
            <a:spLocks noGrp="1"/>
          </p:cNvSpPr>
          <p:nvPr>
            <p:ph type="body" sz="quarter" idx="15"/>
          </p:nvPr>
        </p:nvSpPr>
        <p:spPr>
          <a:xfrm>
            <a:off x="407369" y="1268760"/>
            <a:ext cx="11376644" cy="441010"/>
          </a:xfrm>
        </p:spPr>
        <p:txBody>
          <a:bodyPr/>
          <a:lstStyle/>
          <a:p>
            <a:r>
              <a:rPr lang="en-US" dirty="0"/>
              <a:t>Load introduction and boundary condition</a:t>
            </a:r>
          </a:p>
        </p:txBody>
      </p:sp>
      <p:pic>
        <p:nvPicPr>
          <p:cNvPr id="11" name="Picture 10"/>
          <p:cNvPicPr>
            <a:picLocks noChangeAspect="1"/>
          </p:cNvPicPr>
          <p:nvPr/>
        </p:nvPicPr>
        <p:blipFill rotWithShape="1">
          <a:blip r:embed="rId3" cstate="print">
            <a:extLst>
              <a:ext uri="{28A0092B-C50C-407E-A947-70E740481C1C}">
                <a14:useLocalDpi xmlns:a14="http://schemas.microsoft.com/office/drawing/2010/main" val="0"/>
              </a:ext>
            </a:extLst>
          </a:blip>
          <a:srcRect l="3134"/>
          <a:stretch/>
        </p:blipFill>
        <p:spPr>
          <a:xfrm>
            <a:off x="1007919" y="1992041"/>
            <a:ext cx="5725390" cy="3631035"/>
          </a:xfrm>
          <a:prstGeom prst="rect">
            <a:avLst/>
          </a:prstGeom>
        </p:spPr>
      </p:pic>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09210" y="1773521"/>
            <a:ext cx="4075317" cy="4068074"/>
          </a:xfrm>
          <a:prstGeom prst="rect">
            <a:avLst/>
          </a:prstGeom>
        </p:spPr>
      </p:pic>
      <p:sp>
        <p:nvSpPr>
          <p:cNvPr id="13" name="TextBox 12"/>
          <p:cNvSpPr txBox="1"/>
          <p:nvPr/>
        </p:nvSpPr>
        <p:spPr>
          <a:xfrm>
            <a:off x="1621535" y="5733873"/>
            <a:ext cx="4498157" cy="307777"/>
          </a:xfrm>
          <a:prstGeom prst="rect">
            <a:avLst/>
          </a:prstGeom>
          <a:noFill/>
        </p:spPr>
        <p:txBody>
          <a:bodyPr wrap="square" rtlCol="0">
            <a:spAutoFit/>
          </a:bodyPr>
          <a:lstStyle/>
          <a:p>
            <a:pPr algn="ctr"/>
            <a:r>
              <a:rPr lang="en-US" sz="1400" b="1" dirty="0"/>
              <a:t>Fig 27</a:t>
            </a:r>
            <a:r>
              <a:rPr lang="en-US" sz="1400" dirty="0"/>
              <a:t>: Fixed boundary condition</a:t>
            </a:r>
            <a:endParaRPr lang="en-GB" sz="1400" baseline="30000" dirty="0"/>
          </a:p>
        </p:txBody>
      </p:sp>
      <p:sp>
        <p:nvSpPr>
          <p:cNvPr id="14" name="TextBox 13"/>
          <p:cNvSpPr txBox="1"/>
          <p:nvPr/>
        </p:nvSpPr>
        <p:spPr>
          <a:xfrm>
            <a:off x="6997789" y="5972352"/>
            <a:ext cx="4498157" cy="307777"/>
          </a:xfrm>
          <a:prstGeom prst="rect">
            <a:avLst/>
          </a:prstGeom>
          <a:noFill/>
        </p:spPr>
        <p:txBody>
          <a:bodyPr wrap="square" rtlCol="0">
            <a:spAutoFit/>
          </a:bodyPr>
          <a:lstStyle/>
          <a:p>
            <a:pPr algn="ctr"/>
            <a:r>
              <a:rPr lang="en-US" sz="1400" b="1" dirty="0"/>
              <a:t>Fig 28</a:t>
            </a:r>
            <a:r>
              <a:rPr lang="en-US" sz="1400" dirty="0"/>
              <a:t>: Load introduction points</a:t>
            </a:r>
            <a:endParaRPr lang="en-GB" sz="1400" baseline="30000" dirty="0"/>
          </a:p>
        </p:txBody>
      </p:sp>
      <p:sp>
        <p:nvSpPr>
          <p:cNvPr id="8"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spTree>
    <p:extLst>
      <p:ext uri="{BB962C8B-B14F-4D97-AF65-F5344CB8AC3E}">
        <p14:creationId xmlns:p14="http://schemas.microsoft.com/office/powerpoint/2010/main" val="32093827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CH" dirty="0"/>
              <a:t>Computational model</a:t>
            </a:r>
            <a:endParaRPr lang="en-GB" dirty="0"/>
          </a:p>
        </p:txBody>
      </p:sp>
      <p:sp>
        <p:nvSpPr>
          <p:cNvPr id="23" name="Text Placeholder 2"/>
          <p:cNvSpPr>
            <a:spLocks noGrp="1"/>
          </p:cNvSpPr>
          <p:nvPr>
            <p:ph type="body" sz="quarter" idx="15"/>
          </p:nvPr>
        </p:nvSpPr>
        <p:spPr>
          <a:xfrm>
            <a:off x="407369" y="1268760"/>
            <a:ext cx="11376644" cy="441010"/>
          </a:xfrm>
        </p:spPr>
        <p:txBody>
          <a:bodyPr/>
          <a:lstStyle/>
          <a:p>
            <a:r>
              <a:rPr lang="en-US" dirty="0"/>
              <a:t>Response characterization for the baseline configuration (prescribed load is 2000N)</a:t>
            </a:r>
          </a:p>
        </p:txBody>
      </p:sp>
      <p:pic>
        <p:nvPicPr>
          <p:cNvPr id="15" name="Picture 14"/>
          <p:cNvPicPr>
            <a:picLocks noChangeAspect="1"/>
          </p:cNvPicPr>
          <p:nvPr/>
        </p:nvPicPr>
        <p:blipFill rotWithShape="1">
          <a:blip r:embed="rId3" cstate="print">
            <a:extLst>
              <a:ext uri="{28A0092B-C50C-407E-A947-70E740481C1C}">
                <a14:useLocalDpi xmlns:a14="http://schemas.microsoft.com/office/drawing/2010/main" val="0"/>
              </a:ext>
            </a:extLst>
          </a:blip>
          <a:srcRect l="3056" t="9864" r="7914"/>
          <a:stretch/>
        </p:blipFill>
        <p:spPr>
          <a:xfrm>
            <a:off x="6799405" y="4236436"/>
            <a:ext cx="3825062" cy="2191886"/>
          </a:xfrm>
          <a:prstGeom prst="rect">
            <a:avLst/>
          </a:prstGeom>
        </p:spPr>
      </p:pic>
      <p:sp>
        <p:nvSpPr>
          <p:cNvPr id="16" name="TextBox 15"/>
          <p:cNvSpPr txBox="1"/>
          <p:nvPr/>
        </p:nvSpPr>
        <p:spPr>
          <a:xfrm>
            <a:off x="6040843" y="3859552"/>
            <a:ext cx="5462343" cy="307777"/>
          </a:xfrm>
          <a:prstGeom prst="rect">
            <a:avLst/>
          </a:prstGeom>
          <a:noFill/>
        </p:spPr>
        <p:txBody>
          <a:bodyPr wrap="square" rtlCol="0">
            <a:spAutoFit/>
          </a:bodyPr>
          <a:lstStyle/>
          <a:p>
            <a:pPr algn="ctr"/>
            <a:r>
              <a:rPr lang="en-US" sz="1400" b="1" dirty="0"/>
              <a:t>Fig 30</a:t>
            </a:r>
            <a:r>
              <a:rPr lang="en-US" sz="1400" dirty="0"/>
              <a:t>: Elastic instabilities for 73% of the prescribed force applied</a:t>
            </a:r>
            <a:endParaRPr lang="en-GB" sz="1400" baseline="30000" dirty="0"/>
          </a:p>
        </p:txBody>
      </p:sp>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43803" y="4236436"/>
            <a:ext cx="3583865" cy="2069944"/>
          </a:xfrm>
          <a:prstGeom prst="rect">
            <a:avLst/>
          </a:prstGeom>
        </p:spPr>
      </p:pic>
      <p:pic>
        <p:nvPicPr>
          <p:cNvPr id="18" name="Picture 1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980085" y="1709770"/>
            <a:ext cx="3583864" cy="2069944"/>
          </a:xfrm>
          <a:prstGeom prst="rect">
            <a:avLst/>
          </a:prstGeom>
        </p:spPr>
      </p:pic>
      <p:pic>
        <p:nvPicPr>
          <p:cNvPr id="19" name="Picture 1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243803" y="1729837"/>
            <a:ext cx="3583864" cy="2069943"/>
          </a:xfrm>
          <a:prstGeom prst="rect">
            <a:avLst/>
          </a:prstGeom>
        </p:spPr>
      </p:pic>
      <p:sp>
        <p:nvSpPr>
          <p:cNvPr id="20" name="Right Arrow 19"/>
          <p:cNvSpPr/>
          <p:nvPr/>
        </p:nvSpPr>
        <p:spPr>
          <a:xfrm>
            <a:off x="5020236" y="2561766"/>
            <a:ext cx="1779169" cy="365953"/>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ight Arrow 20"/>
          <p:cNvSpPr/>
          <p:nvPr/>
        </p:nvSpPr>
        <p:spPr>
          <a:xfrm rot="8857319">
            <a:off x="4894572" y="4644327"/>
            <a:ext cx="1657943" cy="343377"/>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p:cNvSpPr txBox="1"/>
          <p:nvPr/>
        </p:nvSpPr>
        <p:spPr>
          <a:xfrm>
            <a:off x="233839" y="6375486"/>
            <a:ext cx="5603790" cy="307777"/>
          </a:xfrm>
          <a:prstGeom prst="rect">
            <a:avLst/>
          </a:prstGeom>
          <a:noFill/>
        </p:spPr>
        <p:txBody>
          <a:bodyPr wrap="square" rtlCol="0">
            <a:spAutoFit/>
          </a:bodyPr>
          <a:lstStyle/>
          <a:p>
            <a:pPr algn="ctr"/>
            <a:r>
              <a:rPr lang="en-US" sz="1400" b="1" dirty="0"/>
              <a:t>Fig 31</a:t>
            </a:r>
            <a:r>
              <a:rPr lang="en-US" sz="1400" dirty="0"/>
              <a:t>: Elastic instabilities for 96% of the prescribed force applied</a:t>
            </a:r>
            <a:endParaRPr lang="en-GB" sz="1400" baseline="30000" dirty="0"/>
          </a:p>
        </p:txBody>
      </p:sp>
      <p:sp>
        <p:nvSpPr>
          <p:cNvPr id="24" name="TextBox 23"/>
          <p:cNvSpPr txBox="1"/>
          <p:nvPr/>
        </p:nvSpPr>
        <p:spPr>
          <a:xfrm>
            <a:off x="276370" y="3859553"/>
            <a:ext cx="5518728" cy="307777"/>
          </a:xfrm>
          <a:prstGeom prst="rect">
            <a:avLst/>
          </a:prstGeom>
          <a:noFill/>
        </p:spPr>
        <p:txBody>
          <a:bodyPr wrap="square" rtlCol="0">
            <a:spAutoFit/>
          </a:bodyPr>
          <a:lstStyle/>
          <a:p>
            <a:pPr algn="ctr"/>
            <a:r>
              <a:rPr lang="en-US" sz="1400" b="1" dirty="0"/>
              <a:t>Fig 29</a:t>
            </a:r>
            <a:r>
              <a:rPr lang="en-US" sz="1400" dirty="0"/>
              <a:t>: Elastic instabilities for 47% of the prescribed force applied</a:t>
            </a:r>
            <a:endParaRPr lang="en-GB" sz="1400" baseline="30000" dirty="0"/>
          </a:p>
        </p:txBody>
      </p:sp>
      <p:sp>
        <p:nvSpPr>
          <p:cNvPr id="13" name="TextBox 12"/>
          <p:cNvSpPr txBox="1"/>
          <p:nvPr/>
        </p:nvSpPr>
        <p:spPr>
          <a:xfrm>
            <a:off x="6402340" y="6448036"/>
            <a:ext cx="4498157" cy="307777"/>
          </a:xfrm>
          <a:prstGeom prst="rect">
            <a:avLst/>
          </a:prstGeom>
          <a:noFill/>
        </p:spPr>
        <p:txBody>
          <a:bodyPr wrap="square" rtlCol="0">
            <a:spAutoFit/>
          </a:bodyPr>
          <a:lstStyle/>
          <a:p>
            <a:pPr algn="ctr"/>
            <a:r>
              <a:rPr lang="en-US" sz="1400" b="1" dirty="0"/>
              <a:t>Fig 32</a:t>
            </a:r>
            <a:r>
              <a:rPr lang="en-US" sz="1400" dirty="0"/>
              <a:t>: Displacement-force curve</a:t>
            </a:r>
            <a:endParaRPr lang="en-GB" sz="1400" baseline="30000" dirty="0"/>
          </a:p>
        </p:txBody>
      </p:sp>
      <p:sp>
        <p:nvSpPr>
          <p:cNvPr id="14"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spTree>
    <p:extLst>
      <p:ext uri="{BB962C8B-B14F-4D97-AF65-F5344CB8AC3E}">
        <p14:creationId xmlns:p14="http://schemas.microsoft.com/office/powerpoint/2010/main" val="2602643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0" grpId="0" animBg="1"/>
      <p:bldP spid="21" grpId="0" animBg="1"/>
      <p:bldP spid="22" grpId="0"/>
      <p:bldP spid="24" grpId="0"/>
      <p:bldP spid="13" grpId="0"/>
    </p:bld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CH" dirty="0"/>
              <a:t>Computational model analysis</a:t>
            </a:r>
            <a:endParaRPr lang="en-GB" dirty="0"/>
          </a:p>
        </p:txBody>
      </p:sp>
      <p:sp>
        <p:nvSpPr>
          <p:cNvPr id="23" name="Text Placeholder 2"/>
          <p:cNvSpPr>
            <a:spLocks noGrp="1"/>
          </p:cNvSpPr>
          <p:nvPr>
            <p:ph type="body" sz="quarter" idx="15"/>
          </p:nvPr>
        </p:nvSpPr>
        <p:spPr>
          <a:xfrm>
            <a:off x="407369" y="1268760"/>
            <a:ext cx="11376644" cy="441010"/>
          </a:xfrm>
        </p:spPr>
        <p:txBody>
          <a:bodyPr/>
          <a:lstStyle/>
          <a:p>
            <a:r>
              <a:rPr lang="en-US" dirty="0"/>
              <a:t>Artificial static energy dissipation using constant damping factor (c)</a:t>
            </a:r>
          </a:p>
        </p:txBody>
      </p:sp>
      <p:sp>
        <p:nvSpPr>
          <p:cNvPr id="14"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grpSp>
        <p:nvGrpSpPr>
          <p:cNvPr id="5" name="Group 4"/>
          <p:cNvGrpSpPr/>
          <p:nvPr/>
        </p:nvGrpSpPr>
        <p:grpSpPr>
          <a:xfrm>
            <a:off x="2628771" y="1878988"/>
            <a:ext cx="6660947" cy="4518866"/>
            <a:chOff x="169901" y="2194136"/>
            <a:chExt cx="5915608" cy="4013219"/>
          </a:xfrm>
        </p:grpSpPr>
        <p:pic>
          <p:nvPicPr>
            <p:cNvPr id="25" name="Picture 24"/>
            <p:cNvPicPr>
              <a:picLocks noChangeAspect="1"/>
            </p:cNvPicPr>
            <p:nvPr/>
          </p:nvPicPr>
          <p:blipFill rotWithShape="1">
            <a:blip r:embed="rId3">
              <a:extLst>
                <a:ext uri="{28A0092B-C50C-407E-A947-70E740481C1C}">
                  <a14:useLocalDpi xmlns:a14="http://schemas.microsoft.com/office/drawing/2010/main" val="0"/>
                </a:ext>
              </a:extLst>
            </a:blip>
            <a:srcRect l="2715" t="9175" r="6019"/>
            <a:stretch/>
          </p:blipFill>
          <p:spPr>
            <a:xfrm>
              <a:off x="169901" y="2194136"/>
              <a:ext cx="5915608" cy="3332088"/>
            </a:xfrm>
            <a:prstGeom prst="rect">
              <a:avLst/>
            </a:prstGeom>
          </p:spPr>
        </p:pic>
        <p:sp>
          <p:nvSpPr>
            <p:cNvPr id="30" name="TextBox 29"/>
            <p:cNvSpPr txBox="1"/>
            <p:nvPr/>
          </p:nvSpPr>
          <p:spPr>
            <a:xfrm>
              <a:off x="446541" y="5684135"/>
              <a:ext cx="5362327" cy="523220"/>
            </a:xfrm>
            <a:prstGeom prst="rect">
              <a:avLst/>
            </a:prstGeom>
            <a:noFill/>
          </p:spPr>
          <p:txBody>
            <a:bodyPr wrap="square" rtlCol="0">
              <a:spAutoFit/>
            </a:bodyPr>
            <a:lstStyle/>
            <a:p>
              <a:pPr algn="ctr"/>
              <a:r>
                <a:rPr lang="en-US" sz="1400" b="1" dirty="0"/>
                <a:t>Fig 33</a:t>
              </a:r>
              <a:r>
                <a:rPr lang="en-US" sz="1400" dirty="0"/>
                <a:t>: Displacement-force curve for various values of constant damping factor c. Prescribed load is 2000N.</a:t>
              </a:r>
              <a:endParaRPr lang="en-GB" sz="1400" baseline="30000" dirty="0"/>
            </a:p>
          </p:txBody>
        </p:sp>
      </p:grpSp>
      <p:sp>
        <p:nvSpPr>
          <p:cNvPr id="6" name="Rectangle 5"/>
          <p:cNvSpPr/>
          <p:nvPr/>
        </p:nvSpPr>
        <p:spPr>
          <a:xfrm>
            <a:off x="1104900" y="1701181"/>
            <a:ext cx="9867900" cy="46966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endParaRPr>
          </a:p>
        </p:txBody>
      </p:sp>
      <p:grpSp>
        <p:nvGrpSpPr>
          <p:cNvPr id="3" name="Group 2"/>
          <p:cNvGrpSpPr/>
          <p:nvPr/>
        </p:nvGrpSpPr>
        <p:grpSpPr>
          <a:xfrm>
            <a:off x="6095069" y="2248435"/>
            <a:ext cx="5766304" cy="4071567"/>
            <a:chOff x="7030249" y="3686369"/>
            <a:chExt cx="4087205" cy="2968233"/>
          </a:xfrm>
        </p:grpSpPr>
        <p:pic>
          <p:nvPicPr>
            <p:cNvPr id="27" name="Picture 26"/>
            <p:cNvPicPr>
              <a:picLocks noChangeAspect="1"/>
            </p:cNvPicPr>
            <p:nvPr/>
          </p:nvPicPr>
          <p:blipFill rotWithShape="1">
            <a:blip r:embed="rId4" cstate="print">
              <a:extLst>
                <a:ext uri="{28A0092B-C50C-407E-A947-70E740481C1C}">
                  <a14:useLocalDpi xmlns:a14="http://schemas.microsoft.com/office/drawing/2010/main" val="0"/>
                </a:ext>
              </a:extLst>
            </a:blip>
            <a:srcRect t="10117" r="7810"/>
            <a:stretch/>
          </p:blipFill>
          <p:spPr>
            <a:xfrm>
              <a:off x="7030249" y="3686369"/>
              <a:ext cx="4087205" cy="2390968"/>
            </a:xfrm>
            <a:prstGeom prst="rect">
              <a:avLst/>
            </a:prstGeom>
          </p:spPr>
        </p:pic>
        <p:sp>
          <p:nvSpPr>
            <p:cNvPr id="29" name="TextBox 28"/>
            <p:cNvSpPr txBox="1"/>
            <p:nvPr/>
          </p:nvSpPr>
          <p:spPr>
            <a:xfrm>
              <a:off x="7079419" y="6131382"/>
              <a:ext cx="3988865" cy="523220"/>
            </a:xfrm>
            <a:prstGeom prst="rect">
              <a:avLst/>
            </a:prstGeom>
            <a:noFill/>
          </p:spPr>
          <p:txBody>
            <a:bodyPr wrap="square" rtlCol="0">
              <a:spAutoFit/>
            </a:bodyPr>
            <a:lstStyle/>
            <a:p>
              <a:pPr algn="ctr"/>
              <a:r>
                <a:rPr lang="en-US" sz="1400" b="1" dirty="0"/>
                <a:t>Fig 35</a:t>
              </a:r>
              <a:r>
                <a:rPr lang="en-US" sz="1400" dirty="0"/>
                <a:t>: External work </a:t>
              </a:r>
              <a:r>
                <a:rPr lang="en-US" sz="1400" dirty="0" err="1"/>
                <a:t>vs</a:t>
              </a:r>
              <a:r>
                <a:rPr lang="en-US" sz="1400" dirty="0"/>
                <a:t> static energy dissipated through artificial damping, f</a:t>
              </a:r>
              <a:r>
                <a:rPr lang="en-GB" sz="1400" dirty="0"/>
                <a:t>or c = 10</a:t>
              </a:r>
              <a:r>
                <a:rPr lang="en-GB" sz="1400" baseline="30000" dirty="0"/>
                <a:t>-9</a:t>
              </a:r>
            </a:p>
          </p:txBody>
        </p:sp>
      </p:grpSp>
      <p:grpSp>
        <p:nvGrpSpPr>
          <p:cNvPr id="4" name="Group 3"/>
          <p:cNvGrpSpPr/>
          <p:nvPr/>
        </p:nvGrpSpPr>
        <p:grpSpPr>
          <a:xfrm>
            <a:off x="346705" y="2248435"/>
            <a:ext cx="5398112" cy="3960784"/>
            <a:chOff x="7058950" y="913595"/>
            <a:chExt cx="3988865" cy="2865398"/>
          </a:xfrm>
        </p:grpSpPr>
        <p:pic>
          <p:nvPicPr>
            <p:cNvPr id="26" name="Picture 25"/>
            <p:cNvPicPr>
              <a:picLocks noChangeAspect="1"/>
            </p:cNvPicPr>
            <p:nvPr/>
          </p:nvPicPr>
          <p:blipFill rotWithShape="1">
            <a:blip r:embed="rId5">
              <a:extLst>
                <a:ext uri="{28A0092B-C50C-407E-A947-70E740481C1C}">
                  <a14:useLocalDpi xmlns:a14="http://schemas.microsoft.com/office/drawing/2010/main" val="0"/>
                </a:ext>
              </a:extLst>
            </a:blip>
            <a:srcRect t="9741" r="7308"/>
            <a:stretch/>
          </p:blipFill>
          <p:spPr>
            <a:xfrm>
              <a:off x="7066005" y="913595"/>
              <a:ext cx="3974754" cy="2322274"/>
            </a:xfrm>
            <a:prstGeom prst="rect">
              <a:avLst/>
            </a:prstGeom>
          </p:spPr>
        </p:pic>
        <p:sp>
          <p:nvSpPr>
            <p:cNvPr id="28" name="TextBox 27"/>
            <p:cNvSpPr txBox="1"/>
            <p:nvPr/>
          </p:nvSpPr>
          <p:spPr>
            <a:xfrm>
              <a:off x="7058950" y="3255773"/>
              <a:ext cx="3988865" cy="523220"/>
            </a:xfrm>
            <a:prstGeom prst="rect">
              <a:avLst/>
            </a:prstGeom>
            <a:noFill/>
          </p:spPr>
          <p:txBody>
            <a:bodyPr wrap="square" rtlCol="0">
              <a:spAutoFit/>
            </a:bodyPr>
            <a:lstStyle/>
            <a:p>
              <a:pPr algn="ctr"/>
              <a:r>
                <a:rPr lang="en-US" sz="1400" b="1" dirty="0"/>
                <a:t>Fig 34</a:t>
              </a:r>
              <a:r>
                <a:rPr lang="en-US" sz="1400" dirty="0"/>
                <a:t>: External work </a:t>
              </a:r>
              <a:r>
                <a:rPr lang="en-US" sz="1400" dirty="0" err="1"/>
                <a:t>vs</a:t>
              </a:r>
              <a:r>
                <a:rPr lang="en-US" sz="1400" dirty="0"/>
                <a:t> static energy dissipated through artificial damping, f</a:t>
              </a:r>
              <a:r>
                <a:rPr lang="en-GB" sz="1400" dirty="0"/>
                <a:t>or c = 10</a:t>
              </a:r>
              <a:r>
                <a:rPr lang="en-GB" sz="1400" baseline="30000" dirty="0"/>
                <a:t>-6</a:t>
              </a:r>
            </a:p>
          </p:txBody>
        </p:sp>
      </p:grpSp>
    </p:spTree>
    <p:extLst>
      <p:ext uri="{BB962C8B-B14F-4D97-AF65-F5344CB8AC3E}">
        <p14:creationId xmlns:p14="http://schemas.microsoft.com/office/powerpoint/2010/main" val="1758420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CH" dirty="0"/>
              <a:t>Computational model analysis</a:t>
            </a:r>
            <a:endParaRPr lang="en-GB" dirty="0"/>
          </a:p>
        </p:txBody>
      </p:sp>
      <p:sp>
        <p:nvSpPr>
          <p:cNvPr id="23" name="Text Placeholder 2"/>
          <p:cNvSpPr>
            <a:spLocks noGrp="1"/>
          </p:cNvSpPr>
          <p:nvPr>
            <p:ph type="body" sz="quarter" idx="15"/>
          </p:nvPr>
        </p:nvSpPr>
        <p:spPr>
          <a:xfrm>
            <a:off x="407369" y="1268760"/>
            <a:ext cx="11376644" cy="441010"/>
          </a:xfrm>
        </p:spPr>
        <p:txBody>
          <a:bodyPr/>
          <a:lstStyle/>
          <a:p>
            <a:r>
              <a:rPr lang="en-US" dirty="0"/>
              <a:t>Buckling phenomena offset as function of design parameters</a:t>
            </a:r>
          </a:p>
        </p:txBody>
      </p:sp>
      <p:sp>
        <p:nvSpPr>
          <p:cNvPr id="14"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grpSp>
        <p:nvGrpSpPr>
          <p:cNvPr id="46" name="Group 45"/>
          <p:cNvGrpSpPr/>
          <p:nvPr/>
        </p:nvGrpSpPr>
        <p:grpSpPr>
          <a:xfrm>
            <a:off x="633742" y="1779855"/>
            <a:ext cx="5771331" cy="2518486"/>
            <a:chOff x="-139527" y="2171397"/>
            <a:chExt cx="6069706" cy="2648692"/>
          </a:xfrm>
        </p:grpSpPr>
        <p:pic>
          <p:nvPicPr>
            <p:cNvPr id="47" name="Picture 46"/>
            <p:cNvPicPr>
              <a:picLocks noChangeAspect="1"/>
            </p:cNvPicPr>
            <p:nvPr/>
          </p:nvPicPr>
          <p:blipFill rotWithShape="1">
            <a:blip r:embed="rId3" cstate="print">
              <a:extLst>
                <a:ext uri="{28A0092B-C50C-407E-A947-70E740481C1C}">
                  <a14:useLocalDpi xmlns:a14="http://schemas.microsoft.com/office/drawing/2010/main" val="0"/>
                </a:ext>
              </a:extLst>
            </a:blip>
            <a:srcRect t="5217" r="4828"/>
            <a:stretch/>
          </p:blipFill>
          <p:spPr>
            <a:xfrm>
              <a:off x="910391" y="2171397"/>
              <a:ext cx="3573691" cy="2145655"/>
            </a:xfrm>
            <a:prstGeom prst="rect">
              <a:avLst/>
            </a:prstGeom>
          </p:spPr>
        </p:pic>
        <p:sp>
          <p:nvSpPr>
            <p:cNvPr id="48" name="TextBox 47"/>
            <p:cNvSpPr txBox="1"/>
            <p:nvPr/>
          </p:nvSpPr>
          <p:spPr>
            <a:xfrm>
              <a:off x="-139527" y="4269819"/>
              <a:ext cx="6069706" cy="550270"/>
            </a:xfrm>
            <a:prstGeom prst="rect">
              <a:avLst/>
            </a:prstGeom>
            <a:noFill/>
          </p:spPr>
          <p:txBody>
            <a:bodyPr wrap="square" rtlCol="0">
              <a:spAutoFit/>
            </a:bodyPr>
            <a:lstStyle/>
            <a:p>
              <a:pPr algn="ctr"/>
              <a:r>
                <a:rPr lang="en-US" sz="1400" b="1" dirty="0"/>
                <a:t>Fig 36</a:t>
              </a:r>
              <a:r>
                <a:rPr lang="en-US" sz="1400" dirty="0"/>
                <a:t>:  Force that induces the structure to collapse as a function of the wing-box wall thickness</a:t>
              </a:r>
              <a:endParaRPr lang="en-GB" sz="1400" baseline="30000" dirty="0"/>
            </a:p>
          </p:txBody>
        </p:sp>
      </p:grpSp>
      <p:grpSp>
        <p:nvGrpSpPr>
          <p:cNvPr id="49" name="Group 48"/>
          <p:cNvGrpSpPr/>
          <p:nvPr/>
        </p:nvGrpSpPr>
        <p:grpSpPr>
          <a:xfrm>
            <a:off x="6585835" y="4192914"/>
            <a:ext cx="4957304" cy="2646852"/>
            <a:chOff x="6285917" y="1897538"/>
            <a:chExt cx="5362327" cy="2863106"/>
          </a:xfrm>
        </p:grpSpPr>
        <p:pic>
          <p:nvPicPr>
            <p:cNvPr id="50" name="Picture 4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48844" y="1897538"/>
              <a:ext cx="3659525" cy="2297138"/>
            </a:xfrm>
            <a:prstGeom prst="rect">
              <a:avLst/>
            </a:prstGeom>
          </p:spPr>
        </p:pic>
        <p:sp>
          <p:nvSpPr>
            <p:cNvPr id="51" name="TextBox 50"/>
            <p:cNvSpPr txBox="1"/>
            <p:nvPr/>
          </p:nvSpPr>
          <p:spPr>
            <a:xfrm>
              <a:off x="6285917" y="4194676"/>
              <a:ext cx="5362327" cy="565968"/>
            </a:xfrm>
            <a:prstGeom prst="rect">
              <a:avLst/>
            </a:prstGeom>
            <a:noFill/>
          </p:spPr>
          <p:txBody>
            <a:bodyPr wrap="square" rtlCol="0">
              <a:spAutoFit/>
            </a:bodyPr>
            <a:lstStyle/>
            <a:p>
              <a:pPr algn="ctr"/>
              <a:r>
                <a:rPr lang="en-US" sz="1400" b="1" dirty="0"/>
                <a:t>Fig 39</a:t>
              </a:r>
              <a:r>
                <a:rPr lang="en-US" sz="1400" dirty="0"/>
                <a:t>:  Force that induces the structure to collapse as a function of the wing-box length</a:t>
              </a:r>
              <a:endParaRPr lang="en-GB" sz="1400" baseline="30000" dirty="0"/>
            </a:p>
          </p:txBody>
        </p:sp>
      </p:grpSp>
      <p:grpSp>
        <p:nvGrpSpPr>
          <p:cNvPr id="52" name="Group 51"/>
          <p:cNvGrpSpPr/>
          <p:nvPr/>
        </p:nvGrpSpPr>
        <p:grpSpPr>
          <a:xfrm>
            <a:off x="832272" y="4390265"/>
            <a:ext cx="5098725" cy="2449501"/>
            <a:chOff x="221089" y="2221291"/>
            <a:chExt cx="5362327" cy="2576140"/>
          </a:xfrm>
        </p:grpSpPr>
        <p:pic>
          <p:nvPicPr>
            <p:cNvPr id="53" name="Picture 52"/>
            <p:cNvPicPr>
              <a:picLocks noChangeAspect="1"/>
            </p:cNvPicPr>
            <p:nvPr/>
          </p:nvPicPr>
          <p:blipFill rotWithShape="1">
            <a:blip r:embed="rId5" cstate="print">
              <a:extLst>
                <a:ext uri="{28A0092B-C50C-407E-A947-70E740481C1C}">
                  <a14:useLocalDpi xmlns:a14="http://schemas.microsoft.com/office/drawing/2010/main" val="0"/>
                </a:ext>
              </a:extLst>
            </a:blip>
            <a:srcRect t="5487"/>
            <a:stretch/>
          </p:blipFill>
          <p:spPr>
            <a:xfrm>
              <a:off x="1084749" y="2221291"/>
              <a:ext cx="3406260" cy="2046595"/>
            </a:xfrm>
            <a:prstGeom prst="rect">
              <a:avLst/>
            </a:prstGeom>
          </p:spPr>
        </p:pic>
        <p:sp>
          <p:nvSpPr>
            <p:cNvPr id="54" name="TextBox 53"/>
            <p:cNvSpPr txBox="1"/>
            <p:nvPr/>
          </p:nvSpPr>
          <p:spPr>
            <a:xfrm>
              <a:off x="221089" y="4247161"/>
              <a:ext cx="5362327" cy="550270"/>
            </a:xfrm>
            <a:prstGeom prst="rect">
              <a:avLst/>
            </a:prstGeom>
            <a:noFill/>
          </p:spPr>
          <p:txBody>
            <a:bodyPr wrap="square" rtlCol="0">
              <a:spAutoFit/>
            </a:bodyPr>
            <a:lstStyle/>
            <a:p>
              <a:pPr algn="ctr"/>
              <a:r>
                <a:rPr lang="en-US" sz="1400" b="1" dirty="0"/>
                <a:t>Fig 38</a:t>
              </a:r>
              <a:r>
                <a:rPr lang="en-US" sz="1400" dirty="0"/>
                <a:t>:  Force that induces the structure to collapse as a function of the chiral ligament length</a:t>
              </a:r>
              <a:endParaRPr lang="en-GB" sz="1400" baseline="30000" dirty="0"/>
            </a:p>
          </p:txBody>
        </p:sp>
      </p:grpSp>
      <p:grpSp>
        <p:nvGrpSpPr>
          <p:cNvPr id="55" name="Group 54"/>
          <p:cNvGrpSpPr/>
          <p:nvPr/>
        </p:nvGrpSpPr>
        <p:grpSpPr>
          <a:xfrm>
            <a:off x="6585835" y="1652592"/>
            <a:ext cx="4957304" cy="2540322"/>
            <a:chOff x="6293042" y="1965486"/>
            <a:chExt cx="5362327" cy="2747871"/>
          </a:xfrm>
        </p:grpSpPr>
        <p:pic>
          <p:nvPicPr>
            <p:cNvPr id="56" name="Picture 55"/>
            <p:cNvPicPr>
              <a:picLocks noChangeAspect="1"/>
            </p:cNvPicPr>
            <p:nvPr/>
          </p:nvPicPr>
          <p:blipFill rotWithShape="1">
            <a:blip r:embed="rId6" cstate="print">
              <a:extLst>
                <a:ext uri="{28A0092B-C50C-407E-A947-70E740481C1C}">
                  <a14:useLocalDpi xmlns:a14="http://schemas.microsoft.com/office/drawing/2010/main" val="0"/>
                </a:ext>
              </a:extLst>
            </a:blip>
            <a:srcRect t="4240"/>
            <a:stretch/>
          </p:blipFill>
          <p:spPr>
            <a:xfrm>
              <a:off x="7278265" y="1965486"/>
              <a:ext cx="3600686" cy="2261383"/>
            </a:xfrm>
            <a:prstGeom prst="rect">
              <a:avLst/>
            </a:prstGeom>
          </p:spPr>
        </p:pic>
        <p:sp>
          <p:nvSpPr>
            <p:cNvPr id="57" name="TextBox 56"/>
            <p:cNvSpPr txBox="1"/>
            <p:nvPr/>
          </p:nvSpPr>
          <p:spPr>
            <a:xfrm>
              <a:off x="6293042" y="4147389"/>
              <a:ext cx="5362327" cy="565968"/>
            </a:xfrm>
            <a:prstGeom prst="rect">
              <a:avLst/>
            </a:prstGeom>
            <a:noFill/>
          </p:spPr>
          <p:txBody>
            <a:bodyPr wrap="square" rtlCol="0">
              <a:spAutoFit/>
            </a:bodyPr>
            <a:lstStyle/>
            <a:p>
              <a:pPr algn="ctr"/>
              <a:r>
                <a:rPr lang="en-US" sz="1400" b="1" dirty="0"/>
                <a:t>Fig 37</a:t>
              </a:r>
              <a:r>
                <a:rPr lang="en-US" sz="1400" dirty="0"/>
                <a:t>:  Force that induces the structure to collapse as a function of the chiral lattice thickness</a:t>
              </a:r>
              <a:endParaRPr lang="en-GB" sz="1400" baseline="30000" dirty="0"/>
            </a:p>
          </p:txBody>
        </p:sp>
      </p:grpSp>
    </p:spTree>
    <p:extLst>
      <p:ext uri="{BB962C8B-B14F-4D97-AF65-F5344CB8AC3E}">
        <p14:creationId xmlns:p14="http://schemas.microsoft.com/office/powerpoint/2010/main" val="143670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CH" dirty="0"/>
              <a:t>Computational model analysis</a:t>
            </a:r>
            <a:endParaRPr lang="en-GB" dirty="0"/>
          </a:p>
        </p:txBody>
      </p:sp>
      <p:sp>
        <p:nvSpPr>
          <p:cNvPr id="23" name="Text Placeholder 2"/>
          <p:cNvSpPr>
            <a:spLocks noGrp="1"/>
          </p:cNvSpPr>
          <p:nvPr>
            <p:ph type="body" sz="quarter" idx="15"/>
          </p:nvPr>
        </p:nvSpPr>
        <p:spPr>
          <a:xfrm>
            <a:off x="407369" y="1268760"/>
            <a:ext cx="11376644" cy="441010"/>
          </a:xfrm>
        </p:spPr>
        <p:txBody>
          <a:bodyPr/>
          <a:lstStyle/>
          <a:p>
            <a:r>
              <a:rPr lang="en-US" dirty="0"/>
              <a:t>Chiral eccentricity</a:t>
            </a:r>
          </a:p>
        </p:txBody>
      </p:sp>
      <p:sp>
        <p:nvSpPr>
          <p:cNvPr id="14"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grpSp>
        <p:nvGrpSpPr>
          <p:cNvPr id="4" name="Group 3"/>
          <p:cNvGrpSpPr/>
          <p:nvPr/>
        </p:nvGrpSpPr>
        <p:grpSpPr>
          <a:xfrm>
            <a:off x="5607926" y="1270529"/>
            <a:ext cx="6305550" cy="4278637"/>
            <a:chOff x="431632" y="1824002"/>
            <a:chExt cx="5882081" cy="3991292"/>
          </a:xfrm>
        </p:grpSpPr>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632" y="1824002"/>
              <a:ext cx="5882081" cy="3329258"/>
            </a:xfrm>
            <a:prstGeom prst="rect">
              <a:avLst/>
            </a:prstGeom>
          </p:spPr>
        </p:pic>
        <p:sp>
          <p:nvSpPr>
            <p:cNvPr id="19" name="TextBox 18"/>
            <p:cNvSpPr txBox="1"/>
            <p:nvPr/>
          </p:nvSpPr>
          <p:spPr>
            <a:xfrm>
              <a:off x="691509" y="5292074"/>
              <a:ext cx="5362327" cy="523220"/>
            </a:xfrm>
            <a:prstGeom prst="rect">
              <a:avLst/>
            </a:prstGeom>
            <a:noFill/>
          </p:spPr>
          <p:txBody>
            <a:bodyPr wrap="square" rtlCol="0">
              <a:spAutoFit/>
            </a:bodyPr>
            <a:lstStyle/>
            <a:p>
              <a:pPr algn="ctr"/>
              <a:r>
                <a:rPr lang="en-US" sz="1400" b="1" dirty="0"/>
                <a:t>Fig 40</a:t>
              </a:r>
              <a:r>
                <a:rPr lang="en-US" sz="1400" dirty="0"/>
                <a:t>: Displacement-force curve for various values of chiral ligament eccentricity. Prescribed load is 2000N</a:t>
              </a:r>
              <a:endParaRPr lang="en-GB" sz="1400" baseline="30000" dirty="0"/>
            </a:p>
          </p:txBody>
        </p:sp>
      </p:grpSp>
      <p:grpSp>
        <p:nvGrpSpPr>
          <p:cNvPr id="21" name="Group 20"/>
          <p:cNvGrpSpPr/>
          <p:nvPr/>
        </p:nvGrpSpPr>
        <p:grpSpPr>
          <a:xfrm>
            <a:off x="43921" y="3051111"/>
            <a:ext cx="6253187" cy="3530865"/>
            <a:chOff x="6397444" y="1765000"/>
            <a:chExt cx="5362327" cy="3027839"/>
          </a:xfrm>
        </p:grpSpPr>
        <p:pic>
          <p:nvPicPr>
            <p:cNvPr id="22" name="Picture 2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95261" y="1765000"/>
              <a:ext cx="3766695" cy="2562216"/>
            </a:xfrm>
            <a:prstGeom prst="rect">
              <a:avLst/>
            </a:prstGeom>
          </p:spPr>
        </p:pic>
        <p:sp>
          <p:nvSpPr>
            <p:cNvPr id="24" name="TextBox 23"/>
            <p:cNvSpPr txBox="1"/>
            <p:nvPr/>
          </p:nvSpPr>
          <p:spPr>
            <a:xfrm>
              <a:off x="6397444" y="4226871"/>
              <a:ext cx="5362327" cy="565968"/>
            </a:xfrm>
            <a:prstGeom prst="rect">
              <a:avLst/>
            </a:prstGeom>
            <a:noFill/>
          </p:spPr>
          <p:txBody>
            <a:bodyPr wrap="square" rtlCol="0">
              <a:spAutoFit/>
            </a:bodyPr>
            <a:lstStyle/>
            <a:p>
              <a:pPr algn="ctr"/>
              <a:r>
                <a:rPr lang="en-US" sz="1400" b="1" dirty="0"/>
                <a:t>Fig 42</a:t>
              </a:r>
              <a:r>
                <a:rPr lang="en-US" sz="1400" dirty="0"/>
                <a:t>:  Force that induces the structure to collapse as a function of the chiral lattice thickness</a:t>
              </a:r>
              <a:endParaRPr lang="en-GB" sz="1400" baseline="30000" dirty="0"/>
            </a:p>
          </p:txBody>
        </p:sp>
      </p:grpSp>
      <p:sp>
        <p:nvSpPr>
          <p:cNvPr id="5" name="Rectangle 4"/>
          <p:cNvSpPr/>
          <p:nvPr/>
        </p:nvSpPr>
        <p:spPr>
          <a:xfrm>
            <a:off x="141750" y="1641229"/>
            <a:ext cx="11907884" cy="47595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 name="Group 2"/>
          <p:cNvGrpSpPr/>
          <p:nvPr/>
        </p:nvGrpSpPr>
        <p:grpSpPr>
          <a:xfrm>
            <a:off x="2231042" y="1798967"/>
            <a:ext cx="7936480" cy="4680633"/>
            <a:chOff x="6175891" y="721223"/>
            <a:chExt cx="5362327" cy="3162496"/>
          </a:xfrm>
        </p:grpSpPr>
        <p:pic>
          <p:nvPicPr>
            <p:cNvPr id="18" name="Picture 17"/>
            <p:cNvPicPr>
              <a:picLocks noChangeAspect="1"/>
            </p:cNvPicPr>
            <p:nvPr/>
          </p:nvPicPr>
          <p:blipFill rotWithShape="1">
            <a:blip r:embed="rId5" cstate="print">
              <a:extLst>
                <a:ext uri="{28A0092B-C50C-407E-A947-70E740481C1C}">
                  <a14:useLocalDpi xmlns:a14="http://schemas.microsoft.com/office/drawing/2010/main" val="0"/>
                </a:ext>
              </a:extLst>
            </a:blip>
            <a:srcRect r="36315"/>
            <a:stretch/>
          </p:blipFill>
          <p:spPr>
            <a:xfrm>
              <a:off x="7149918" y="721223"/>
              <a:ext cx="3685230" cy="2784420"/>
            </a:xfrm>
            <a:prstGeom prst="rect">
              <a:avLst/>
            </a:prstGeom>
          </p:spPr>
        </p:pic>
        <p:sp>
          <p:nvSpPr>
            <p:cNvPr id="20" name="TextBox 19"/>
            <p:cNvSpPr txBox="1"/>
            <p:nvPr/>
          </p:nvSpPr>
          <p:spPr>
            <a:xfrm>
              <a:off x="6175891" y="3575942"/>
              <a:ext cx="5362327" cy="307777"/>
            </a:xfrm>
            <a:prstGeom prst="rect">
              <a:avLst/>
            </a:prstGeom>
            <a:noFill/>
          </p:spPr>
          <p:txBody>
            <a:bodyPr wrap="square" rtlCol="0">
              <a:spAutoFit/>
            </a:bodyPr>
            <a:lstStyle/>
            <a:p>
              <a:pPr algn="ctr"/>
              <a:r>
                <a:rPr lang="en-US" sz="1400" b="1" dirty="0"/>
                <a:t>Fig 41</a:t>
              </a:r>
              <a:r>
                <a:rPr lang="en-US" sz="1400" dirty="0"/>
                <a:t>: Elastic instabilities for e/B = 0.1</a:t>
              </a:r>
              <a:endParaRPr lang="en-GB" sz="1400" baseline="30000" dirty="0"/>
            </a:p>
          </p:txBody>
        </p:sp>
      </p:grpSp>
    </p:spTree>
    <p:extLst>
      <p:ext uri="{BB962C8B-B14F-4D97-AF65-F5344CB8AC3E}">
        <p14:creationId xmlns:p14="http://schemas.microsoft.com/office/powerpoint/2010/main" val="622896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20"/>
          </p:nvPr>
        </p:nvSpPr>
        <p:spPr/>
        <p:txBody>
          <a:bodyPr/>
          <a:lstStyle/>
          <a:p>
            <a:r>
              <a:rPr lang="es-ES" dirty="0" err="1"/>
              <a:t>Motivation</a:t>
            </a:r>
            <a:endParaRPr lang="en-GB" dirty="0"/>
          </a:p>
        </p:txBody>
      </p:sp>
      <p:sp>
        <p:nvSpPr>
          <p:cNvPr id="3" name="Content Placeholder 2"/>
          <p:cNvSpPr>
            <a:spLocks noGrp="1"/>
          </p:cNvSpPr>
          <p:nvPr>
            <p:ph sz="quarter" idx="16"/>
          </p:nvPr>
        </p:nvSpPr>
        <p:spPr>
          <a:xfrm>
            <a:off x="6168628" y="1711693"/>
            <a:ext cx="5616004" cy="612250"/>
          </a:xfrm>
        </p:spPr>
        <p:txBody>
          <a:bodyPr/>
          <a:lstStyle/>
          <a:p>
            <a:pPr marL="0" indent="0" algn="ctr">
              <a:buNone/>
            </a:pPr>
            <a:r>
              <a:rPr lang="en-GB" dirty="0"/>
              <a:t>Wing demonstrator</a:t>
            </a:r>
          </a:p>
        </p:txBody>
      </p:sp>
      <p:sp>
        <p:nvSpPr>
          <p:cNvPr id="4" name="Content Placeholder 3"/>
          <p:cNvSpPr>
            <a:spLocks noGrp="1"/>
          </p:cNvSpPr>
          <p:nvPr>
            <p:ph sz="quarter" idx="22"/>
          </p:nvPr>
        </p:nvSpPr>
        <p:spPr>
          <a:xfrm>
            <a:off x="762067" y="1711693"/>
            <a:ext cx="5616004" cy="612250"/>
          </a:xfrm>
        </p:spPr>
        <p:txBody>
          <a:bodyPr/>
          <a:lstStyle/>
          <a:p>
            <a:pPr marL="0" indent="0" algn="ctr">
              <a:buNone/>
            </a:pPr>
            <a:r>
              <a:rPr lang="es-ES" dirty="0" err="1"/>
              <a:t>Gust</a:t>
            </a:r>
            <a:r>
              <a:rPr lang="es-ES" dirty="0"/>
              <a:t> </a:t>
            </a:r>
            <a:r>
              <a:rPr lang="es-ES" dirty="0" err="1"/>
              <a:t>allevation</a:t>
            </a:r>
            <a:endParaRPr lang="en-GB"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9062" y="4364938"/>
            <a:ext cx="5043153" cy="1786679"/>
          </a:xfrm>
          <a:prstGeom prst="rect">
            <a:avLst/>
          </a:prstGeom>
        </p:spPr>
      </p:pic>
      <p:pic>
        <p:nvPicPr>
          <p:cNvPr id="7"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96130" y="2558742"/>
            <a:ext cx="4814739" cy="3012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7"/>
          <p:cNvSpPr txBox="1"/>
          <p:nvPr/>
        </p:nvSpPr>
        <p:spPr>
          <a:xfrm>
            <a:off x="7209064" y="5805927"/>
            <a:ext cx="3988865" cy="307777"/>
          </a:xfrm>
          <a:prstGeom prst="rect">
            <a:avLst/>
          </a:prstGeom>
          <a:noFill/>
        </p:spPr>
        <p:txBody>
          <a:bodyPr wrap="square" rtlCol="0">
            <a:spAutoFit/>
          </a:bodyPr>
          <a:lstStyle/>
          <a:p>
            <a:pPr algn="ctr"/>
            <a:r>
              <a:rPr lang="en-US" sz="1400" b="1" dirty="0"/>
              <a:t>Fig 2</a:t>
            </a:r>
            <a:r>
              <a:rPr lang="en-US" sz="1400" dirty="0"/>
              <a:t>: Wing demonstrator, </a:t>
            </a:r>
            <a:r>
              <a:rPr lang="en-US" sz="1400" dirty="0" err="1"/>
              <a:t>Raither</a:t>
            </a:r>
            <a:r>
              <a:rPr lang="en-US" sz="1400" dirty="0"/>
              <a:t> (2013)</a:t>
            </a:r>
            <a:endParaRPr lang="en-GB" sz="1400" baseline="30000" dirty="0"/>
          </a:p>
        </p:txBody>
      </p:sp>
      <p:sp>
        <p:nvSpPr>
          <p:cNvPr id="9" name="TextBox 8"/>
          <p:cNvSpPr txBox="1"/>
          <p:nvPr/>
        </p:nvSpPr>
        <p:spPr>
          <a:xfrm>
            <a:off x="1766205" y="6067537"/>
            <a:ext cx="3988865" cy="307777"/>
          </a:xfrm>
          <a:prstGeom prst="rect">
            <a:avLst/>
          </a:prstGeom>
          <a:noFill/>
        </p:spPr>
        <p:txBody>
          <a:bodyPr wrap="square" rtlCol="0">
            <a:spAutoFit/>
          </a:bodyPr>
          <a:lstStyle/>
          <a:p>
            <a:pPr algn="ctr"/>
            <a:r>
              <a:rPr lang="en-US" sz="1400" b="1" dirty="0"/>
              <a:t>Fig 1</a:t>
            </a:r>
            <a:r>
              <a:rPr lang="en-US" sz="1400" dirty="0"/>
              <a:t>: Gust alleviation mechanism</a:t>
            </a:r>
            <a:endParaRPr lang="en-GB" sz="1400" baseline="30000" dirty="0"/>
          </a:p>
        </p:txBody>
      </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67440" y="2326211"/>
            <a:ext cx="5586396" cy="1738724"/>
          </a:xfrm>
          <a:prstGeom prst="rect">
            <a:avLst/>
          </a:prstGeom>
        </p:spPr>
      </p:pic>
      <p:sp>
        <p:nvSpPr>
          <p:cNvPr id="12"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spTree>
    <p:extLst>
      <p:ext uri="{BB962C8B-B14F-4D97-AF65-F5344CB8AC3E}">
        <p14:creationId xmlns:p14="http://schemas.microsoft.com/office/powerpoint/2010/main" val="1043938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8" grpId="0"/>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CH" dirty="0"/>
              <a:t>Computational model further analysis</a:t>
            </a:r>
            <a:endParaRPr lang="en-GB" dirty="0"/>
          </a:p>
        </p:txBody>
      </p:sp>
      <p:sp>
        <p:nvSpPr>
          <p:cNvPr id="23" name="Text Placeholder 2"/>
          <p:cNvSpPr>
            <a:spLocks noGrp="1"/>
          </p:cNvSpPr>
          <p:nvPr>
            <p:ph type="body" sz="quarter" idx="15"/>
          </p:nvPr>
        </p:nvSpPr>
        <p:spPr>
          <a:xfrm>
            <a:off x="407369" y="1268760"/>
            <a:ext cx="11376644" cy="441010"/>
          </a:xfrm>
        </p:spPr>
        <p:txBody>
          <a:bodyPr/>
          <a:lstStyle/>
          <a:p>
            <a:r>
              <a:rPr lang="en-US" dirty="0"/>
              <a:t>Connection between the chiral lattice and the wing-box skin</a:t>
            </a:r>
          </a:p>
        </p:txBody>
      </p:sp>
      <p:sp>
        <p:nvSpPr>
          <p:cNvPr id="14"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grpSp>
        <p:nvGrpSpPr>
          <p:cNvPr id="17" name="Group 16"/>
          <p:cNvGrpSpPr/>
          <p:nvPr/>
        </p:nvGrpSpPr>
        <p:grpSpPr>
          <a:xfrm>
            <a:off x="228191" y="2320347"/>
            <a:ext cx="6146264" cy="3737694"/>
            <a:chOff x="300938" y="2052209"/>
            <a:chExt cx="6146264" cy="3737694"/>
          </a:xfrm>
        </p:grpSpPr>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0938" y="2052209"/>
              <a:ext cx="6146264" cy="2736769"/>
            </a:xfrm>
            <a:prstGeom prst="rect">
              <a:avLst/>
            </a:prstGeom>
          </p:spPr>
        </p:pic>
        <p:sp>
          <p:nvSpPr>
            <p:cNvPr id="19" name="TextBox 18"/>
            <p:cNvSpPr txBox="1"/>
            <p:nvPr/>
          </p:nvSpPr>
          <p:spPr>
            <a:xfrm>
              <a:off x="488404" y="5051239"/>
              <a:ext cx="5771331" cy="738664"/>
            </a:xfrm>
            <a:prstGeom prst="rect">
              <a:avLst/>
            </a:prstGeom>
            <a:noFill/>
          </p:spPr>
          <p:txBody>
            <a:bodyPr wrap="square" rtlCol="0">
              <a:spAutoFit/>
            </a:bodyPr>
            <a:lstStyle/>
            <a:p>
              <a:pPr algn="ctr"/>
              <a:r>
                <a:rPr lang="en-US" sz="1400" b="1" dirty="0"/>
                <a:t>Fig 43</a:t>
              </a:r>
              <a:r>
                <a:rPr lang="en-US" sz="1400" dirty="0"/>
                <a:t>:  Elastic instabilities appearance at the chiral ligaments at the root for free rotation (left) and fixed (right) connections between the chiral structure and the wing-box skin</a:t>
              </a:r>
              <a:endParaRPr lang="en-GB" sz="1400" baseline="30000" dirty="0"/>
            </a:p>
          </p:txBody>
        </p:sp>
      </p:grpSp>
      <p:grpSp>
        <p:nvGrpSpPr>
          <p:cNvPr id="20" name="Group 19"/>
          <p:cNvGrpSpPr/>
          <p:nvPr/>
        </p:nvGrpSpPr>
        <p:grpSpPr>
          <a:xfrm>
            <a:off x="6420669" y="2132509"/>
            <a:ext cx="5771331" cy="4093822"/>
            <a:chOff x="6415907" y="1825583"/>
            <a:chExt cx="5771331" cy="4093822"/>
          </a:xfrm>
        </p:grpSpPr>
        <p:pic>
          <p:nvPicPr>
            <p:cNvPr id="21" name="Picture 20"/>
            <p:cNvPicPr>
              <a:picLocks noChangeAspect="1"/>
            </p:cNvPicPr>
            <p:nvPr/>
          </p:nvPicPr>
          <p:blipFill rotWithShape="1">
            <a:blip r:embed="rId4">
              <a:extLst>
                <a:ext uri="{28A0092B-C50C-407E-A947-70E740481C1C}">
                  <a14:useLocalDpi xmlns:a14="http://schemas.microsoft.com/office/drawing/2010/main" val="0"/>
                </a:ext>
              </a:extLst>
            </a:blip>
            <a:srcRect l="1581" t="8079" r="6671"/>
            <a:stretch/>
          </p:blipFill>
          <p:spPr>
            <a:xfrm>
              <a:off x="6664780" y="1825583"/>
              <a:ext cx="5366012" cy="3225656"/>
            </a:xfrm>
            <a:prstGeom prst="rect">
              <a:avLst/>
            </a:prstGeom>
          </p:spPr>
        </p:pic>
        <p:sp>
          <p:nvSpPr>
            <p:cNvPr id="22" name="TextBox 21"/>
            <p:cNvSpPr txBox="1"/>
            <p:nvPr/>
          </p:nvSpPr>
          <p:spPr>
            <a:xfrm>
              <a:off x="6415907" y="5037112"/>
              <a:ext cx="5771331" cy="882293"/>
            </a:xfrm>
            <a:prstGeom prst="rect">
              <a:avLst/>
            </a:prstGeom>
            <a:noFill/>
          </p:spPr>
          <p:txBody>
            <a:bodyPr wrap="square" rtlCol="0">
              <a:spAutoFit/>
            </a:bodyPr>
            <a:lstStyle/>
            <a:p>
              <a:pPr algn="ctr"/>
              <a:r>
                <a:rPr lang="en-US" sz="1400" b="1" dirty="0"/>
                <a:t>Fig 44</a:t>
              </a:r>
              <a:r>
                <a:rPr lang="en-US" sz="1400" dirty="0"/>
                <a:t>:  Force that induces the structure to collapse for different type of connections between the chiral structure and the wing-box skin. Prescribed load is 2000N.</a:t>
              </a:r>
              <a:endParaRPr lang="en-GB" sz="1400" baseline="30000" dirty="0"/>
            </a:p>
            <a:p>
              <a:pPr algn="ctr"/>
              <a:endParaRPr lang="en-GB" sz="1400" baseline="30000" dirty="0"/>
            </a:p>
          </p:txBody>
        </p:sp>
      </p:grpSp>
    </p:spTree>
    <p:extLst>
      <p:ext uri="{BB962C8B-B14F-4D97-AF65-F5344CB8AC3E}">
        <p14:creationId xmlns:p14="http://schemas.microsoft.com/office/powerpoint/2010/main" val="765410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CH" dirty="0"/>
              <a:t>Computational model further analysis</a:t>
            </a:r>
            <a:endParaRPr lang="en-GB" dirty="0"/>
          </a:p>
        </p:txBody>
      </p:sp>
      <p:sp>
        <p:nvSpPr>
          <p:cNvPr id="23" name="Text Placeholder 2"/>
          <p:cNvSpPr>
            <a:spLocks noGrp="1"/>
          </p:cNvSpPr>
          <p:nvPr>
            <p:ph type="body" sz="quarter" idx="15"/>
          </p:nvPr>
        </p:nvSpPr>
        <p:spPr>
          <a:xfrm>
            <a:off x="407369" y="1268760"/>
            <a:ext cx="11376644" cy="441010"/>
          </a:xfrm>
        </p:spPr>
        <p:txBody>
          <a:bodyPr anchor="t"/>
          <a:lstStyle/>
          <a:p>
            <a:r>
              <a:rPr lang="en-US" dirty="0"/>
              <a:t>Additional degree of freedom for the connection</a:t>
            </a:r>
          </a:p>
          <a:p>
            <a:endParaRPr lang="en-US" dirty="0"/>
          </a:p>
        </p:txBody>
      </p:sp>
      <p:sp>
        <p:nvSpPr>
          <p:cNvPr id="14"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grpSp>
        <p:nvGrpSpPr>
          <p:cNvPr id="11" name="Group 10"/>
          <p:cNvGrpSpPr/>
          <p:nvPr/>
        </p:nvGrpSpPr>
        <p:grpSpPr>
          <a:xfrm>
            <a:off x="407369" y="2132509"/>
            <a:ext cx="6146264" cy="3632603"/>
            <a:chOff x="300938" y="1941856"/>
            <a:chExt cx="6146264" cy="3632603"/>
          </a:xfrm>
        </p:grpSpPr>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0938" y="1941856"/>
              <a:ext cx="6146264" cy="2957476"/>
            </a:xfrm>
            <a:prstGeom prst="rect">
              <a:avLst/>
            </a:prstGeom>
          </p:spPr>
        </p:pic>
        <p:sp>
          <p:nvSpPr>
            <p:cNvPr id="13" name="TextBox 12"/>
            <p:cNvSpPr txBox="1"/>
            <p:nvPr/>
          </p:nvSpPr>
          <p:spPr>
            <a:xfrm>
              <a:off x="488404" y="5051239"/>
              <a:ext cx="5771331" cy="523220"/>
            </a:xfrm>
            <a:prstGeom prst="rect">
              <a:avLst/>
            </a:prstGeom>
            <a:noFill/>
          </p:spPr>
          <p:txBody>
            <a:bodyPr wrap="square" rtlCol="0">
              <a:spAutoFit/>
            </a:bodyPr>
            <a:lstStyle/>
            <a:p>
              <a:pPr algn="ctr"/>
              <a:r>
                <a:rPr lang="en-US" sz="1400" b="1" dirty="0"/>
                <a:t>Fig 45</a:t>
              </a:r>
              <a:r>
                <a:rPr lang="en-US" sz="1400" dirty="0"/>
                <a:t>:  Elastic instabilities appearance at the chiral ligaments at the  root for fixed (left) and free (right) displacement of the lattice node</a:t>
              </a:r>
              <a:endParaRPr lang="en-GB" sz="1400" baseline="30000" dirty="0"/>
            </a:p>
          </p:txBody>
        </p:sp>
      </p:grpSp>
      <p:grpSp>
        <p:nvGrpSpPr>
          <p:cNvPr id="15" name="Group 14"/>
          <p:cNvGrpSpPr/>
          <p:nvPr/>
        </p:nvGrpSpPr>
        <p:grpSpPr>
          <a:xfrm>
            <a:off x="6522338" y="2132510"/>
            <a:ext cx="5771331" cy="3618475"/>
            <a:chOff x="6415907" y="1941857"/>
            <a:chExt cx="5771331" cy="3618475"/>
          </a:xfrm>
        </p:grpSpPr>
        <p:pic>
          <p:nvPicPr>
            <p:cNvPr id="16" name="Picture 15"/>
            <p:cNvPicPr>
              <a:picLocks noChangeAspect="1"/>
            </p:cNvPicPr>
            <p:nvPr/>
          </p:nvPicPr>
          <p:blipFill rotWithShape="1">
            <a:blip r:embed="rId4">
              <a:extLst>
                <a:ext uri="{28A0092B-C50C-407E-A947-70E740481C1C}">
                  <a14:useLocalDpi xmlns:a14="http://schemas.microsoft.com/office/drawing/2010/main" val="0"/>
                </a:ext>
              </a:extLst>
            </a:blip>
            <a:srcRect t="7353" r="7265"/>
            <a:stretch/>
          </p:blipFill>
          <p:spPr>
            <a:xfrm>
              <a:off x="6732559" y="1941857"/>
              <a:ext cx="5138026" cy="3079862"/>
            </a:xfrm>
            <a:prstGeom prst="rect">
              <a:avLst/>
            </a:prstGeom>
          </p:spPr>
        </p:pic>
        <p:sp>
          <p:nvSpPr>
            <p:cNvPr id="24" name="TextBox 23"/>
            <p:cNvSpPr txBox="1"/>
            <p:nvPr/>
          </p:nvSpPr>
          <p:spPr>
            <a:xfrm>
              <a:off x="6415907" y="5037112"/>
              <a:ext cx="5771331" cy="523220"/>
            </a:xfrm>
            <a:prstGeom prst="rect">
              <a:avLst/>
            </a:prstGeom>
            <a:noFill/>
          </p:spPr>
          <p:txBody>
            <a:bodyPr wrap="square" rtlCol="0">
              <a:spAutoFit/>
            </a:bodyPr>
            <a:lstStyle/>
            <a:p>
              <a:pPr algn="ctr"/>
              <a:r>
                <a:rPr lang="en-US" sz="1400" b="1" dirty="0"/>
                <a:t>Fig 46</a:t>
              </a:r>
              <a:r>
                <a:rPr lang="en-US" sz="1400" dirty="0"/>
                <a:t>:  Force that induces the structure to collapse as a function of the wing-box wall thickness. Prescribed load is 2000N.</a:t>
              </a:r>
              <a:endParaRPr lang="en-GB" sz="1400" baseline="30000" dirty="0"/>
            </a:p>
          </p:txBody>
        </p:sp>
      </p:grpSp>
    </p:spTree>
    <p:extLst>
      <p:ext uri="{BB962C8B-B14F-4D97-AF65-F5344CB8AC3E}">
        <p14:creationId xmlns:p14="http://schemas.microsoft.com/office/powerpoint/2010/main" val="3212403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CH" dirty="0"/>
              <a:t>Computational model further analysis</a:t>
            </a:r>
            <a:endParaRPr lang="en-GB" dirty="0"/>
          </a:p>
        </p:txBody>
      </p:sp>
      <p:sp>
        <p:nvSpPr>
          <p:cNvPr id="23" name="Text Placeholder 2"/>
          <p:cNvSpPr>
            <a:spLocks noGrp="1"/>
          </p:cNvSpPr>
          <p:nvPr>
            <p:ph type="body" sz="quarter" idx="15"/>
          </p:nvPr>
        </p:nvSpPr>
        <p:spPr>
          <a:xfrm>
            <a:off x="407369" y="1268760"/>
            <a:ext cx="11376644" cy="815516"/>
          </a:xfrm>
        </p:spPr>
        <p:txBody>
          <a:bodyPr anchor="t"/>
          <a:lstStyle/>
          <a:p>
            <a:r>
              <a:rPr lang="en-US" dirty="0"/>
              <a:t>Control over the magnitude of the </a:t>
            </a:r>
            <a:r>
              <a:rPr lang="en-GB" dirty="0"/>
              <a:t>sudden twist adaptation through the chiral structure thickness</a:t>
            </a:r>
            <a:endParaRPr lang="en-US" dirty="0"/>
          </a:p>
        </p:txBody>
      </p:sp>
      <p:sp>
        <p:nvSpPr>
          <p:cNvPr id="14"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grpSp>
        <p:nvGrpSpPr>
          <p:cNvPr id="4" name="Group 3"/>
          <p:cNvGrpSpPr/>
          <p:nvPr/>
        </p:nvGrpSpPr>
        <p:grpSpPr>
          <a:xfrm>
            <a:off x="6493203" y="1984026"/>
            <a:ext cx="5771331" cy="3677906"/>
            <a:chOff x="6415907" y="1882426"/>
            <a:chExt cx="5771331" cy="3677906"/>
          </a:xfrm>
        </p:grpSpPr>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91976" y="1882426"/>
              <a:ext cx="5419192" cy="3067262"/>
            </a:xfrm>
            <a:prstGeom prst="rect">
              <a:avLst/>
            </a:prstGeom>
          </p:spPr>
        </p:pic>
        <p:sp>
          <p:nvSpPr>
            <p:cNvPr id="22" name="TextBox 21"/>
            <p:cNvSpPr txBox="1"/>
            <p:nvPr/>
          </p:nvSpPr>
          <p:spPr>
            <a:xfrm>
              <a:off x="6415907" y="5037112"/>
              <a:ext cx="5771331" cy="523220"/>
            </a:xfrm>
            <a:prstGeom prst="rect">
              <a:avLst/>
            </a:prstGeom>
            <a:noFill/>
          </p:spPr>
          <p:txBody>
            <a:bodyPr wrap="square" rtlCol="0">
              <a:spAutoFit/>
            </a:bodyPr>
            <a:lstStyle/>
            <a:p>
              <a:pPr algn="ctr"/>
              <a:r>
                <a:rPr lang="en-US" sz="1400" b="1" dirty="0"/>
                <a:t>Fig 48</a:t>
              </a:r>
              <a:r>
                <a:rPr lang="en-US" sz="1400" dirty="0"/>
                <a:t>:  Force that induces the structure to collapse as a function of the chiral structure thickness. Prescribed load is 2000N.</a:t>
              </a:r>
              <a:endParaRPr lang="en-GB" sz="1400" baseline="30000" dirty="0"/>
            </a:p>
          </p:txBody>
        </p:sp>
      </p:grpSp>
      <p:grpSp>
        <p:nvGrpSpPr>
          <p:cNvPr id="3" name="Group 2"/>
          <p:cNvGrpSpPr/>
          <p:nvPr/>
        </p:nvGrpSpPr>
        <p:grpSpPr>
          <a:xfrm>
            <a:off x="635085" y="2171700"/>
            <a:ext cx="5944904" cy="3876362"/>
            <a:chOff x="635085" y="2171700"/>
            <a:chExt cx="5944904" cy="3876362"/>
          </a:xfrm>
        </p:grpSpPr>
        <p:pic>
          <p:nvPicPr>
            <p:cNvPr id="25" name="Picture 2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5085" y="2171700"/>
              <a:ext cx="5944904" cy="2647108"/>
            </a:xfrm>
            <a:prstGeom prst="rect">
              <a:avLst/>
            </a:prstGeom>
          </p:spPr>
        </p:pic>
        <p:sp>
          <p:nvSpPr>
            <p:cNvPr id="26" name="TextBox 25"/>
            <p:cNvSpPr txBox="1"/>
            <p:nvPr/>
          </p:nvSpPr>
          <p:spPr>
            <a:xfrm>
              <a:off x="721872" y="5093955"/>
              <a:ext cx="5771331" cy="954107"/>
            </a:xfrm>
            <a:prstGeom prst="rect">
              <a:avLst/>
            </a:prstGeom>
            <a:noFill/>
          </p:spPr>
          <p:txBody>
            <a:bodyPr wrap="square" rtlCol="0">
              <a:spAutoFit/>
            </a:bodyPr>
            <a:lstStyle/>
            <a:p>
              <a:pPr algn="ctr"/>
              <a:r>
                <a:rPr lang="en-US" sz="1400" b="1" dirty="0"/>
                <a:t>Fig 47</a:t>
              </a:r>
              <a:r>
                <a:rPr lang="en-US" sz="1400" dirty="0"/>
                <a:t>:  Elastic instabilities appearance at the chiral ligaments at the  root for </a:t>
              </a:r>
              <a:r>
                <a:rPr lang="en-US" sz="1400" dirty="0" err="1"/>
                <a:t>t</a:t>
              </a:r>
              <a:r>
                <a:rPr lang="en-US" sz="1400" baseline="-25000" dirty="0" err="1"/>
                <a:t>chiral</a:t>
              </a:r>
              <a:r>
                <a:rPr lang="en-US" sz="1400" dirty="0"/>
                <a:t> = 0.2 (left) when 59% of the prescribed load has been applied and for  </a:t>
              </a:r>
              <a:r>
                <a:rPr lang="en-US" sz="1400" dirty="0" err="1"/>
                <a:t>t</a:t>
              </a:r>
              <a:r>
                <a:rPr lang="en-US" sz="1400" baseline="-25000" dirty="0" err="1"/>
                <a:t>chiral</a:t>
              </a:r>
              <a:r>
                <a:rPr lang="en-US" sz="1400" dirty="0"/>
                <a:t> = 0.5 (right) when 93% of the prescribed load has been applied.</a:t>
              </a:r>
              <a:endParaRPr lang="en-GB" sz="1400" baseline="30000" dirty="0"/>
            </a:p>
          </p:txBody>
        </p:sp>
      </p:grpSp>
    </p:spTree>
    <p:extLst>
      <p:ext uri="{BB962C8B-B14F-4D97-AF65-F5344CB8AC3E}">
        <p14:creationId xmlns:p14="http://schemas.microsoft.com/office/powerpoint/2010/main" val="1273062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CH" dirty="0"/>
              <a:t>Conclusions</a:t>
            </a:r>
            <a:endParaRPr lang="en-GB" dirty="0"/>
          </a:p>
        </p:txBody>
      </p:sp>
      <p:sp>
        <p:nvSpPr>
          <p:cNvPr id="14"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sp>
        <p:nvSpPr>
          <p:cNvPr id="13" name="TextBox 12"/>
          <p:cNvSpPr txBox="1"/>
          <p:nvPr/>
        </p:nvSpPr>
        <p:spPr>
          <a:xfrm>
            <a:off x="790432" y="1587239"/>
            <a:ext cx="10993582" cy="5016758"/>
          </a:xfrm>
          <a:prstGeom prst="rect">
            <a:avLst/>
          </a:prstGeom>
          <a:noFill/>
        </p:spPr>
        <p:txBody>
          <a:bodyPr wrap="square" rtlCol="0">
            <a:spAutoFit/>
          </a:bodyPr>
          <a:lstStyle/>
          <a:p>
            <a:pPr marL="285750" indent="-285750">
              <a:buFont typeface="Arial" pitchFamily="34" charset="0"/>
              <a:buChar char="•"/>
            </a:pPr>
            <a:r>
              <a:rPr lang="en-GB" sz="2000" dirty="0"/>
              <a:t>The technology proposed has been shown capable of inducing global twist morphing exploiting local elastic instabilities.</a:t>
            </a:r>
          </a:p>
          <a:p>
            <a:pPr marL="285750" indent="-285750">
              <a:buFont typeface="Arial" pitchFamily="34" charset="0"/>
              <a:buChar char="•"/>
            </a:pPr>
            <a:endParaRPr lang="en-GB" sz="2000" dirty="0"/>
          </a:p>
          <a:p>
            <a:pPr marL="285750" indent="-285750">
              <a:buFont typeface="Arial" pitchFamily="34" charset="0"/>
              <a:buChar char="•"/>
            </a:pPr>
            <a:r>
              <a:rPr lang="en-GB" sz="2000" dirty="0"/>
              <a:t>Achieved wing-box twist adaptation is in the </a:t>
            </a:r>
            <a:r>
              <a:rPr lang="en-GB" sz="2000"/>
              <a:t>order of degrees.</a:t>
            </a:r>
            <a:endParaRPr lang="en-GB" sz="2000" dirty="0"/>
          </a:p>
          <a:p>
            <a:endParaRPr lang="en-GB" sz="2000" dirty="0"/>
          </a:p>
          <a:p>
            <a:pPr marL="285750" indent="-285750">
              <a:buFont typeface="Arial" pitchFamily="34" charset="0"/>
              <a:buChar char="•"/>
            </a:pPr>
            <a:r>
              <a:rPr lang="en-GB" sz="2000" dirty="0"/>
              <a:t>Additional </a:t>
            </a:r>
            <a:r>
              <a:rPr lang="en-GB" sz="2000" dirty="0" err="1"/>
              <a:t>tailorability</a:t>
            </a:r>
            <a:r>
              <a:rPr lang="en-GB" sz="2000" dirty="0"/>
              <a:t> of the buckling phenomena offset and evolution is provided by modification of a number of design parameters.</a:t>
            </a:r>
          </a:p>
          <a:p>
            <a:pPr marL="285750" indent="-285750">
              <a:buFont typeface="Arial" pitchFamily="34" charset="0"/>
              <a:buChar char="•"/>
            </a:pPr>
            <a:endParaRPr lang="en-GB" sz="2000" dirty="0"/>
          </a:p>
          <a:p>
            <a:pPr marL="742950" lvl="1" indent="-285750">
              <a:buFont typeface="Arial" pitchFamily="34" charset="0"/>
              <a:buChar char="•"/>
            </a:pPr>
            <a:r>
              <a:rPr lang="en-GB" sz="2000" dirty="0"/>
              <a:t>Control over the load required to onset the mechanism is provided by:</a:t>
            </a:r>
          </a:p>
          <a:p>
            <a:pPr marL="1200150" lvl="2" indent="-285750">
              <a:buFont typeface="Arial" pitchFamily="34" charset="0"/>
              <a:buChar char="•"/>
            </a:pPr>
            <a:r>
              <a:rPr lang="en-GB" sz="2000" dirty="0"/>
              <a:t>Wing-box thickness</a:t>
            </a:r>
          </a:p>
          <a:p>
            <a:pPr marL="1200150" lvl="2" indent="-285750">
              <a:buFont typeface="Arial" pitchFamily="34" charset="0"/>
              <a:buChar char="•"/>
            </a:pPr>
            <a:r>
              <a:rPr lang="en-GB" sz="2000" dirty="0"/>
              <a:t>Chiral ligament length</a:t>
            </a:r>
          </a:p>
          <a:p>
            <a:pPr marL="1200150" lvl="2" indent="-285750">
              <a:buFont typeface="Arial" pitchFamily="34" charset="0"/>
              <a:buChar char="•"/>
            </a:pPr>
            <a:r>
              <a:rPr lang="en-GB" sz="2000" dirty="0"/>
              <a:t>Wing-box length</a:t>
            </a:r>
          </a:p>
          <a:p>
            <a:pPr marL="1200150" lvl="2" indent="-285750">
              <a:buFont typeface="Arial" pitchFamily="34" charset="0"/>
              <a:buChar char="•"/>
            </a:pPr>
            <a:r>
              <a:rPr lang="en-GB" sz="2000" dirty="0"/>
              <a:t>Chiral ligament eccentricity</a:t>
            </a:r>
          </a:p>
          <a:p>
            <a:pPr lvl="2"/>
            <a:endParaRPr lang="en-GB" sz="2000" dirty="0"/>
          </a:p>
          <a:p>
            <a:pPr marL="742950" lvl="1" indent="-285750">
              <a:buFont typeface="Arial" pitchFamily="34" charset="0"/>
              <a:buChar char="•"/>
            </a:pPr>
            <a:r>
              <a:rPr lang="en-GB" sz="2000" dirty="0"/>
              <a:t>The magnitude of the sudden twist adaptation can be control control by the chiral thickness.</a:t>
            </a:r>
          </a:p>
        </p:txBody>
      </p:sp>
    </p:spTree>
    <p:extLst>
      <p:ext uri="{BB962C8B-B14F-4D97-AF65-F5344CB8AC3E}">
        <p14:creationId xmlns:p14="http://schemas.microsoft.com/office/powerpoint/2010/main" val="919741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CH" dirty="0"/>
              <a:t>Outlook</a:t>
            </a:r>
            <a:endParaRPr lang="en-GB" dirty="0"/>
          </a:p>
        </p:txBody>
      </p:sp>
      <p:sp>
        <p:nvSpPr>
          <p:cNvPr id="14"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sp>
        <p:nvSpPr>
          <p:cNvPr id="13" name="TextBox 12"/>
          <p:cNvSpPr txBox="1"/>
          <p:nvPr/>
        </p:nvSpPr>
        <p:spPr>
          <a:xfrm>
            <a:off x="790432" y="2713032"/>
            <a:ext cx="10993582" cy="2246769"/>
          </a:xfrm>
          <a:prstGeom prst="rect">
            <a:avLst/>
          </a:prstGeom>
          <a:noFill/>
        </p:spPr>
        <p:txBody>
          <a:bodyPr wrap="square" rtlCol="0">
            <a:spAutoFit/>
          </a:bodyPr>
          <a:lstStyle/>
          <a:p>
            <a:pPr marL="285750" indent="-285750">
              <a:buFont typeface="Arial" pitchFamily="34" charset="0"/>
              <a:buChar char="•"/>
            </a:pPr>
            <a:r>
              <a:rPr lang="en-GB" sz="2000" dirty="0"/>
              <a:t>Implementation of the wing-box model into a more complex wing model with aerodynamic loads.</a:t>
            </a:r>
          </a:p>
          <a:p>
            <a:pPr marL="285750" indent="-285750">
              <a:buFont typeface="Arial" pitchFamily="34" charset="0"/>
              <a:buChar char="•"/>
            </a:pPr>
            <a:endParaRPr lang="en-GB" sz="2000" dirty="0"/>
          </a:p>
          <a:p>
            <a:pPr marL="285750" indent="-285750">
              <a:buFont typeface="Arial" pitchFamily="34" charset="0"/>
              <a:buChar char="•"/>
            </a:pPr>
            <a:r>
              <a:rPr lang="en-GB" sz="2000" dirty="0"/>
              <a:t>Manufacture of a demonstrator to experimentally validate the proposed technology.</a:t>
            </a:r>
          </a:p>
          <a:p>
            <a:pPr marL="285750" indent="-285750">
              <a:buFont typeface="Arial" pitchFamily="34" charset="0"/>
              <a:buChar char="•"/>
            </a:pPr>
            <a:endParaRPr lang="en-GB" sz="2000" dirty="0"/>
          </a:p>
          <a:p>
            <a:pPr marL="285750" indent="-285750">
              <a:buFont typeface="Arial" pitchFamily="34" charset="0"/>
              <a:buChar char="•"/>
            </a:pPr>
            <a:r>
              <a:rPr lang="en-GB" sz="2000" dirty="0"/>
              <a:t>Evaluation of the time-bounded response would be essential prior implementation of the system on a real lift generating structure.</a:t>
            </a:r>
          </a:p>
        </p:txBody>
      </p:sp>
    </p:spTree>
    <p:extLst>
      <p:ext uri="{BB962C8B-B14F-4D97-AF65-F5344CB8AC3E}">
        <p14:creationId xmlns:p14="http://schemas.microsoft.com/office/powerpoint/2010/main" val="4236347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CH" dirty="0"/>
              <a:t>References</a:t>
            </a:r>
            <a:endParaRPr lang="en-GB" dirty="0"/>
          </a:p>
        </p:txBody>
      </p:sp>
      <p:sp>
        <p:nvSpPr>
          <p:cNvPr id="14"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sp>
        <p:nvSpPr>
          <p:cNvPr id="13" name="TextBox 12"/>
          <p:cNvSpPr txBox="1"/>
          <p:nvPr/>
        </p:nvSpPr>
        <p:spPr>
          <a:xfrm>
            <a:off x="790432" y="1739639"/>
            <a:ext cx="10993582" cy="4093428"/>
          </a:xfrm>
          <a:prstGeom prst="rect">
            <a:avLst/>
          </a:prstGeom>
          <a:noFill/>
        </p:spPr>
        <p:txBody>
          <a:bodyPr wrap="square" rtlCol="0">
            <a:spAutoFit/>
          </a:bodyPr>
          <a:lstStyle/>
          <a:p>
            <a:pPr marL="285750" indent="-285750">
              <a:buFont typeface="Arial" pitchFamily="34" charset="0"/>
              <a:buChar char="•"/>
            </a:pPr>
            <a:r>
              <a:rPr lang="en-US" sz="2000" dirty="0"/>
              <a:t>W. </a:t>
            </a:r>
            <a:r>
              <a:rPr lang="en-US" sz="2000" dirty="0" err="1"/>
              <a:t>Raither</a:t>
            </a:r>
            <a:r>
              <a:rPr lang="en-US" sz="2000" dirty="0"/>
              <a:t>, A. </a:t>
            </a:r>
            <a:r>
              <a:rPr lang="en-US" sz="2000" dirty="0" err="1"/>
              <a:t>Bergamini</a:t>
            </a:r>
            <a:r>
              <a:rPr lang="en-US" sz="2000" dirty="0"/>
              <a:t>, F. Gandhi, and P. </a:t>
            </a:r>
            <a:r>
              <a:rPr lang="en-US" sz="2000" dirty="0" err="1"/>
              <a:t>Ermanni</a:t>
            </a:r>
            <a:r>
              <a:rPr lang="en-US" sz="2000" dirty="0"/>
              <a:t>, “Adaptive bending-twist coupling in laminated composite plates by controllable shear stress transfer,” in Composites Part A: Applied Science and Manufacturing, vol. 43, pp. 1709–1716, 2012.</a:t>
            </a:r>
          </a:p>
          <a:p>
            <a:pPr marL="285750" indent="-285750">
              <a:buFont typeface="Arial" pitchFamily="34" charset="0"/>
              <a:buChar char="•"/>
            </a:pPr>
            <a:endParaRPr lang="en-US" sz="2000" dirty="0"/>
          </a:p>
          <a:p>
            <a:pPr marL="285750" indent="-285750">
              <a:buFont typeface="Arial" pitchFamily="34" charset="0"/>
              <a:buChar char="•"/>
            </a:pPr>
            <a:r>
              <a:rPr lang="en-US" sz="2000" dirty="0"/>
              <a:t>W. </a:t>
            </a:r>
            <a:r>
              <a:rPr lang="en-US" sz="2000" dirty="0" err="1"/>
              <a:t>Raither</a:t>
            </a:r>
            <a:r>
              <a:rPr lang="en-US" sz="2000" dirty="0"/>
              <a:t>, A. </a:t>
            </a:r>
            <a:r>
              <a:rPr lang="en-US" sz="2000" dirty="0" err="1"/>
              <a:t>Bergamini</a:t>
            </a:r>
            <a:r>
              <a:rPr lang="en-US" sz="2000" dirty="0"/>
              <a:t>, and P. </a:t>
            </a:r>
            <a:r>
              <a:rPr lang="en-US" sz="2000" dirty="0" err="1"/>
              <a:t>Ermanni</a:t>
            </a:r>
            <a:r>
              <a:rPr lang="en-US" sz="2000" dirty="0"/>
              <a:t>, “Profile beams with adaptive bending-twist coupling by adjustable shear </a:t>
            </a:r>
            <a:r>
              <a:rPr lang="en-US" sz="2000" dirty="0" err="1"/>
              <a:t>centre</a:t>
            </a:r>
            <a:r>
              <a:rPr lang="en-US" sz="2000" dirty="0"/>
              <a:t> location,” </a:t>
            </a:r>
            <a:r>
              <a:rPr lang="en-US" sz="2000" i="1" dirty="0"/>
              <a:t>Journal of Intelligent Material Systems and Structures</a:t>
            </a:r>
            <a:r>
              <a:rPr lang="en-US" sz="2000" dirty="0"/>
              <a:t>, vol. 24, no. 3, pp. 334–346, 2013.</a:t>
            </a:r>
          </a:p>
          <a:p>
            <a:pPr marL="285750" indent="-285750">
              <a:buFont typeface="Arial" pitchFamily="34" charset="0"/>
              <a:buChar char="•"/>
            </a:pPr>
            <a:endParaRPr lang="en-US" sz="2000" dirty="0"/>
          </a:p>
          <a:p>
            <a:pPr marL="285750" indent="-285750">
              <a:buFont typeface="Arial" pitchFamily="34" charset="0"/>
              <a:buChar char="•"/>
            </a:pPr>
            <a:r>
              <a:rPr lang="en-US" sz="2000" dirty="0"/>
              <a:t>G. Ramstein, </a:t>
            </a:r>
            <a:r>
              <a:rPr lang="en-US" sz="2000" i="1" dirty="0"/>
              <a:t>Experimental Validation of Chiral Structures with Local Controlled Instabilities</a:t>
            </a:r>
            <a:r>
              <a:rPr lang="en-US" sz="2000" dirty="0"/>
              <a:t>. Semester project no. 16-015, ETH Zürich, 2016.</a:t>
            </a:r>
          </a:p>
          <a:p>
            <a:pPr marL="285750" indent="-285750">
              <a:buFont typeface="Arial" pitchFamily="34" charset="0"/>
              <a:buChar char="•"/>
            </a:pPr>
            <a:endParaRPr lang="en-US" sz="2000" dirty="0"/>
          </a:p>
          <a:p>
            <a:pPr marL="285750" indent="-285750">
              <a:buFont typeface="Arial" pitchFamily="34" charset="0"/>
              <a:buChar char="•"/>
            </a:pPr>
            <a:r>
              <a:rPr lang="en-US" sz="2000" dirty="0"/>
              <a:t>R. </a:t>
            </a:r>
            <a:r>
              <a:rPr lang="en-US" sz="2000" dirty="0" err="1"/>
              <a:t>Vincenz</a:t>
            </a:r>
            <a:r>
              <a:rPr lang="en-US" sz="2000" dirty="0"/>
              <a:t>, </a:t>
            </a:r>
            <a:r>
              <a:rPr lang="en-US" sz="2000" i="1" dirty="0"/>
              <a:t>Airfoil camber morphing exploiting chiral structures</a:t>
            </a:r>
            <a:r>
              <a:rPr lang="en-US" sz="2000" dirty="0"/>
              <a:t>: Manufacturing and testing. Semester project no. 17-041, ETH Zürich, 2017.</a:t>
            </a:r>
            <a:endParaRPr lang="en-GB" sz="2000" dirty="0"/>
          </a:p>
        </p:txBody>
      </p:sp>
    </p:spTree>
    <p:extLst>
      <p:ext uri="{BB962C8B-B14F-4D97-AF65-F5344CB8AC3E}">
        <p14:creationId xmlns:p14="http://schemas.microsoft.com/office/powerpoint/2010/main" val="1220745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CH" dirty="0"/>
              <a:t>Presentation outline</a:t>
            </a:r>
            <a:endParaRPr lang="en-GB" dirty="0"/>
          </a:p>
        </p:txBody>
      </p:sp>
      <p:sp>
        <p:nvSpPr>
          <p:cNvPr id="4" name="Content Placeholder 3"/>
          <p:cNvSpPr>
            <a:spLocks noGrp="1"/>
          </p:cNvSpPr>
          <p:nvPr>
            <p:ph sz="quarter" idx="16"/>
          </p:nvPr>
        </p:nvSpPr>
        <p:spPr>
          <a:xfrm>
            <a:off x="407988" y="1586204"/>
            <a:ext cx="11376025" cy="4710687"/>
          </a:xfrm>
        </p:spPr>
        <p:txBody>
          <a:bodyPr/>
          <a:lstStyle/>
          <a:p>
            <a:pPr marL="800100" lvl="1" indent="-342900"/>
            <a:r>
              <a:rPr lang="en-GB" dirty="0"/>
              <a:t>Working principle</a:t>
            </a:r>
          </a:p>
        </p:txBody>
      </p:sp>
      <p:sp>
        <p:nvSpPr>
          <p:cNvPr id="5" name="Content Placeholder 3"/>
          <p:cNvSpPr txBox="1">
            <a:spLocks/>
          </p:cNvSpPr>
          <p:nvPr/>
        </p:nvSpPr>
        <p:spPr>
          <a:xfrm>
            <a:off x="407987" y="1953491"/>
            <a:ext cx="11376025" cy="935182"/>
          </a:xfrm>
          <a:prstGeom prst="rect">
            <a:avLst/>
          </a:prstGeom>
        </p:spPr>
        <p:txBody>
          <a:bodyPr/>
          <a:lstStyle>
            <a:lvl1pPr marL="228600" indent="-228600" algn="l" defTabSz="914400" rtl="0" eaLnBrk="1" latinLnBrk="0" hangingPunct="1">
              <a:lnSpc>
                <a:spcPct val="100000"/>
              </a:lnSpc>
              <a:spcBef>
                <a:spcPts val="10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00100" lvl="1" indent="-342900"/>
            <a:endParaRPr lang="en-GB" dirty="0"/>
          </a:p>
          <a:p>
            <a:pPr marL="800100" lvl="1" indent="-342900"/>
            <a:r>
              <a:rPr lang="en-GB" dirty="0"/>
              <a:t>Analytical and computational model descriptions</a:t>
            </a:r>
          </a:p>
          <a:p>
            <a:pPr marL="800100" lvl="1" indent="-342900"/>
            <a:endParaRPr lang="en-GB" dirty="0"/>
          </a:p>
          <a:p>
            <a:endParaRPr lang="en-GB" dirty="0"/>
          </a:p>
        </p:txBody>
      </p:sp>
      <p:sp>
        <p:nvSpPr>
          <p:cNvPr id="6" name="Content Placeholder 3"/>
          <p:cNvSpPr txBox="1">
            <a:spLocks/>
          </p:cNvSpPr>
          <p:nvPr/>
        </p:nvSpPr>
        <p:spPr>
          <a:xfrm>
            <a:off x="407987" y="3096280"/>
            <a:ext cx="11376025" cy="498975"/>
          </a:xfrm>
          <a:prstGeom prst="rect">
            <a:avLst/>
          </a:prstGeom>
        </p:spPr>
        <p:txBody>
          <a:bodyPr/>
          <a:lstStyle>
            <a:lvl1pPr marL="228600" indent="-228600" algn="l" defTabSz="914400" rtl="0" eaLnBrk="1" latinLnBrk="0" hangingPunct="1">
              <a:lnSpc>
                <a:spcPct val="100000"/>
              </a:lnSpc>
              <a:spcBef>
                <a:spcPts val="10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00100" lvl="1" indent="-342900"/>
            <a:r>
              <a:rPr lang="en-GB" dirty="0"/>
              <a:t>Preliminary analysis </a:t>
            </a:r>
          </a:p>
          <a:p>
            <a:endParaRPr lang="en-GB" dirty="0"/>
          </a:p>
        </p:txBody>
      </p:sp>
      <p:sp>
        <p:nvSpPr>
          <p:cNvPr id="7" name="Content Placeholder 3"/>
          <p:cNvSpPr txBox="1">
            <a:spLocks/>
          </p:cNvSpPr>
          <p:nvPr/>
        </p:nvSpPr>
        <p:spPr>
          <a:xfrm>
            <a:off x="407986" y="3455446"/>
            <a:ext cx="11376025" cy="914506"/>
          </a:xfrm>
          <a:prstGeom prst="rect">
            <a:avLst/>
          </a:prstGeom>
        </p:spPr>
        <p:txBody>
          <a:bodyPr/>
          <a:lstStyle>
            <a:lvl1pPr marL="228600" indent="-228600" algn="l" defTabSz="914400" rtl="0" eaLnBrk="1" latinLnBrk="0" hangingPunct="1">
              <a:lnSpc>
                <a:spcPct val="100000"/>
              </a:lnSpc>
              <a:spcBef>
                <a:spcPts val="10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None/>
            </a:pPr>
            <a:endParaRPr lang="en-GB" dirty="0"/>
          </a:p>
          <a:p>
            <a:pPr marL="800100" lvl="1" indent="-342900"/>
            <a:r>
              <a:rPr lang="en-GB" dirty="0"/>
              <a:t>Results from simulations</a:t>
            </a:r>
          </a:p>
        </p:txBody>
      </p:sp>
      <p:sp>
        <p:nvSpPr>
          <p:cNvPr id="8" name="Content Placeholder 3"/>
          <p:cNvSpPr txBox="1">
            <a:spLocks/>
          </p:cNvSpPr>
          <p:nvPr/>
        </p:nvSpPr>
        <p:spPr>
          <a:xfrm>
            <a:off x="407985" y="4569035"/>
            <a:ext cx="11376025" cy="735379"/>
          </a:xfrm>
          <a:prstGeom prst="rect">
            <a:avLst/>
          </a:prstGeom>
        </p:spPr>
        <p:txBody>
          <a:bodyPr/>
          <a:lstStyle>
            <a:lvl1pPr marL="228600" indent="-228600" algn="l" defTabSz="914400" rtl="0" eaLnBrk="1" latinLnBrk="0" hangingPunct="1">
              <a:lnSpc>
                <a:spcPct val="100000"/>
              </a:lnSpc>
              <a:spcBef>
                <a:spcPts val="10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00100" lvl="1" indent="-342900"/>
            <a:r>
              <a:rPr lang="en-GB" dirty="0"/>
              <a:t>Conclusions and outlook </a:t>
            </a:r>
          </a:p>
          <a:p>
            <a:endParaRPr lang="en-GB" dirty="0"/>
          </a:p>
        </p:txBody>
      </p:sp>
      <p:sp>
        <p:nvSpPr>
          <p:cNvPr id="9"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spTree>
    <p:extLst>
      <p:ext uri="{BB962C8B-B14F-4D97-AF65-F5344CB8AC3E}">
        <p14:creationId xmlns:p14="http://schemas.microsoft.com/office/powerpoint/2010/main" val="1053167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7"/>
          </p:nvPr>
        </p:nvSpPr>
        <p:spPr/>
        <p:txBody>
          <a:bodyPr>
            <a:normAutofit/>
          </a:bodyPr>
          <a:lstStyle/>
          <a:p>
            <a:r>
              <a:rPr lang="en-GB" dirty="0"/>
              <a:t>Different approaches</a:t>
            </a:r>
          </a:p>
        </p:txBody>
      </p:sp>
      <p:grpSp>
        <p:nvGrpSpPr>
          <p:cNvPr id="4" name="Group 3"/>
          <p:cNvGrpSpPr/>
          <p:nvPr/>
        </p:nvGrpSpPr>
        <p:grpSpPr>
          <a:xfrm>
            <a:off x="649551" y="1268760"/>
            <a:ext cx="5269270" cy="2575066"/>
            <a:chOff x="317042" y="1154895"/>
            <a:chExt cx="5269270" cy="2575066"/>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933" y="1644513"/>
              <a:ext cx="2957087" cy="1777671"/>
            </a:xfrm>
            <a:prstGeom prst="rect">
              <a:avLst/>
            </a:prstGeom>
          </p:spPr>
        </p:pic>
        <p:sp>
          <p:nvSpPr>
            <p:cNvPr id="6" name="TextBox 5"/>
            <p:cNvSpPr txBox="1"/>
            <p:nvPr/>
          </p:nvSpPr>
          <p:spPr>
            <a:xfrm>
              <a:off x="325625" y="1154895"/>
              <a:ext cx="5260687" cy="338554"/>
            </a:xfrm>
            <a:prstGeom prst="rect">
              <a:avLst/>
            </a:prstGeom>
            <a:noFill/>
          </p:spPr>
          <p:txBody>
            <a:bodyPr wrap="square" rtlCol="0">
              <a:spAutoFit/>
            </a:bodyPr>
            <a:lstStyle/>
            <a:p>
              <a:pPr algn="ctr"/>
              <a:r>
                <a:rPr lang="de-CH" sz="1600" dirty="0"/>
                <a:t>Working principle, publicated on: Raither(2013) </a:t>
              </a:r>
              <a:endParaRPr lang="en-US" sz="1600" dirty="0"/>
            </a:p>
          </p:txBody>
        </p:sp>
        <p:sp>
          <p:nvSpPr>
            <p:cNvPr id="7" name="TextBox 6"/>
            <p:cNvSpPr txBox="1"/>
            <p:nvPr/>
          </p:nvSpPr>
          <p:spPr>
            <a:xfrm>
              <a:off x="317042" y="3422184"/>
              <a:ext cx="3988865" cy="307777"/>
            </a:xfrm>
            <a:prstGeom prst="rect">
              <a:avLst/>
            </a:prstGeom>
            <a:noFill/>
          </p:spPr>
          <p:txBody>
            <a:bodyPr wrap="square" rtlCol="0">
              <a:spAutoFit/>
            </a:bodyPr>
            <a:lstStyle/>
            <a:p>
              <a:pPr algn="ctr"/>
              <a:r>
                <a:rPr lang="en-US" sz="1400" b="1" dirty="0"/>
                <a:t>Fig 3</a:t>
              </a:r>
              <a:r>
                <a:rPr lang="en-US" sz="1400" dirty="0"/>
                <a:t>: Working principle, </a:t>
              </a:r>
              <a:r>
                <a:rPr lang="en-US" sz="1400" dirty="0" err="1"/>
                <a:t>Raither</a:t>
              </a:r>
              <a:r>
                <a:rPr lang="en-US" sz="1400" dirty="0"/>
                <a:t> (2013)</a:t>
              </a:r>
              <a:endParaRPr lang="en-GB" sz="1400" baseline="30000" dirty="0"/>
            </a:p>
          </p:txBody>
        </p:sp>
      </p:grpSp>
      <p:sp>
        <p:nvSpPr>
          <p:cNvPr id="8" name="Right Arrow 7"/>
          <p:cNvSpPr/>
          <p:nvPr/>
        </p:nvSpPr>
        <p:spPr>
          <a:xfrm>
            <a:off x="4122529" y="2096105"/>
            <a:ext cx="3584822" cy="406083"/>
          </a:xfrm>
          <a:prstGeom prst="rightArrow">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rotWithShape="1">
          <a:blip r:embed="rId4">
            <a:extLst>
              <a:ext uri="{28A0092B-C50C-407E-A947-70E740481C1C}">
                <a14:useLocalDpi xmlns:a14="http://schemas.microsoft.com/office/drawing/2010/main" val="0"/>
              </a:ext>
            </a:extLst>
          </a:blip>
          <a:srcRect t="17582" r="141" b="10671"/>
          <a:stretch/>
        </p:blipFill>
        <p:spPr>
          <a:xfrm>
            <a:off x="8075714" y="1143000"/>
            <a:ext cx="3349524" cy="1802239"/>
          </a:xfrm>
          <a:prstGeom prst="rect">
            <a:avLst/>
          </a:prstGeom>
        </p:spPr>
      </p:pic>
      <p:sp>
        <p:nvSpPr>
          <p:cNvPr id="10" name="TextBox 9"/>
          <p:cNvSpPr txBox="1"/>
          <p:nvPr/>
        </p:nvSpPr>
        <p:spPr>
          <a:xfrm>
            <a:off x="9997486" y="1869752"/>
            <a:ext cx="3080277" cy="338554"/>
          </a:xfrm>
          <a:prstGeom prst="rect">
            <a:avLst/>
          </a:prstGeom>
          <a:noFill/>
        </p:spPr>
        <p:txBody>
          <a:bodyPr wrap="square" rtlCol="0">
            <a:spAutoFit/>
          </a:bodyPr>
          <a:lstStyle/>
          <a:p>
            <a:pPr algn="ctr"/>
            <a:r>
              <a:rPr lang="el-GR" sz="1600" dirty="0"/>
              <a:t>Δ</a:t>
            </a:r>
            <a:r>
              <a:rPr lang="es-ES" sz="1600" dirty="0"/>
              <a:t>T → G</a:t>
            </a:r>
            <a:r>
              <a:rPr lang="es-ES" sz="1600" baseline="-25000" dirty="0"/>
              <a:t>2</a:t>
            </a:r>
            <a:r>
              <a:rPr lang="es-ES" sz="1600" dirty="0"/>
              <a:t> t</a:t>
            </a:r>
            <a:r>
              <a:rPr lang="es-ES" sz="1600" baseline="-25000" dirty="0"/>
              <a:t>2</a:t>
            </a:r>
            <a:endParaRPr lang="en-US" sz="1600" baseline="-25000" dirty="0"/>
          </a:p>
        </p:txBody>
      </p:sp>
      <p:sp>
        <p:nvSpPr>
          <p:cNvPr id="11" name="TextBox 10"/>
          <p:cNvSpPr txBox="1"/>
          <p:nvPr/>
        </p:nvSpPr>
        <p:spPr>
          <a:xfrm>
            <a:off x="7306825" y="3067923"/>
            <a:ext cx="4429319" cy="523220"/>
          </a:xfrm>
          <a:prstGeom prst="rect">
            <a:avLst/>
          </a:prstGeom>
          <a:noFill/>
        </p:spPr>
        <p:txBody>
          <a:bodyPr wrap="square" rtlCol="0">
            <a:spAutoFit/>
          </a:bodyPr>
          <a:lstStyle/>
          <a:p>
            <a:pPr algn="ctr"/>
            <a:r>
              <a:rPr lang="en-US" sz="1400" b="1" dirty="0"/>
              <a:t>Fig 4</a:t>
            </a:r>
            <a:r>
              <a:rPr lang="en-US" sz="1400" dirty="0"/>
              <a:t>:  Variable elastic modulus of the polymer web due to temperature changes, </a:t>
            </a:r>
            <a:r>
              <a:rPr lang="en-US" sz="1400" dirty="0" err="1"/>
              <a:t>Raither</a:t>
            </a:r>
            <a:r>
              <a:rPr lang="en-US" sz="1400" dirty="0"/>
              <a:t> (2012)</a:t>
            </a:r>
            <a:endParaRPr lang="en-GB" sz="1400" baseline="30000" dirty="0"/>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21809" y="4483174"/>
            <a:ext cx="3199356" cy="1548515"/>
          </a:xfrm>
          <a:prstGeom prst="rect">
            <a:avLst/>
          </a:prstGeom>
        </p:spPr>
      </p:pic>
      <p:sp>
        <p:nvSpPr>
          <p:cNvPr id="13" name="TextBox 12"/>
          <p:cNvSpPr txBox="1"/>
          <p:nvPr/>
        </p:nvSpPr>
        <p:spPr>
          <a:xfrm>
            <a:off x="7408260" y="4152491"/>
            <a:ext cx="3654413" cy="646331"/>
          </a:xfrm>
          <a:prstGeom prst="rect">
            <a:avLst/>
          </a:prstGeom>
          <a:noFill/>
        </p:spPr>
        <p:txBody>
          <a:bodyPr wrap="square" rtlCol="0">
            <a:spAutoFit/>
          </a:bodyPr>
          <a:lstStyle/>
          <a:p>
            <a:pPr algn="ctr"/>
            <a:r>
              <a:rPr lang="de-CH" dirty="0"/>
              <a:t>Runkel (</a:t>
            </a:r>
            <a:r>
              <a:rPr lang="de-CH" sz="1600" dirty="0"/>
              <a:t>2015</a:t>
            </a:r>
            <a:r>
              <a:rPr lang="de-CH" dirty="0"/>
              <a:t>): </a:t>
            </a:r>
            <a:r>
              <a:rPr lang="el-GR" dirty="0"/>
              <a:t>Δ</a:t>
            </a:r>
            <a:r>
              <a:rPr lang="es-ES" dirty="0"/>
              <a:t>β → material </a:t>
            </a:r>
            <a:r>
              <a:rPr lang="en-US" dirty="0"/>
              <a:t>anisotropy</a:t>
            </a:r>
          </a:p>
        </p:txBody>
      </p:sp>
      <p:sp>
        <p:nvSpPr>
          <p:cNvPr id="14" name="TextBox 13"/>
          <p:cNvSpPr txBox="1"/>
          <p:nvPr/>
        </p:nvSpPr>
        <p:spPr>
          <a:xfrm>
            <a:off x="7527054" y="6005647"/>
            <a:ext cx="3988865" cy="523220"/>
          </a:xfrm>
          <a:prstGeom prst="rect">
            <a:avLst/>
          </a:prstGeom>
          <a:noFill/>
        </p:spPr>
        <p:txBody>
          <a:bodyPr wrap="square" rtlCol="0">
            <a:spAutoFit/>
          </a:bodyPr>
          <a:lstStyle/>
          <a:p>
            <a:pPr algn="ctr"/>
            <a:r>
              <a:rPr lang="en-US" sz="1400" b="1" dirty="0"/>
              <a:t>Fig 5</a:t>
            </a:r>
            <a:r>
              <a:rPr lang="en-US" sz="1400" dirty="0"/>
              <a:t>:  Plate buckling field at the root in the adaptive spar, Runkel (2015)</a:t>
            </a:r>
            <a:endParaRPr lang="en-GB" sz="1400" baseline="30000" dirty="0"/>
          </a:p>
        </p:txBody>
      </p:sp>
      <p:sp>
        <p:nvSpPr>
          <p:cNvPr id="15" name="Right Arrow 14"/>
          <p:cNvSpPr/>
          <p:nvPr/>
        </p:nvSpPr>
        <p:spPr>
          <a:xfrm rot="5400000">
            <a:off x="9263300" y="3520527"/>
            <a:ext cx="516370" cy="704978"/>
          </a:xfrm>
          <a:prstGeom prst="rightArrow">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311475" y="4624642"/>
            <a:ext cx="2116401" cy="1381005"/>
          </a:xfrm>
          <a:prstGeom prst="rect">
            <a:avLst/>
          </a:prstGeom>
        </p:spPr>
      </p:pic>
      <p:pic>
        <p:nvPicPr>
          <p:cNvPr id="22" name="Picture 21"/>
          <p:cNvPicPr>
            <a:picLocks noChangeAspect="1"/>
          </p:cNvPicPr>
          <p:nvPr/>
        </p:nvPicPr>
        <p:blipFill rotWithShape="1">
          <a:blip r:embed="rId7" cstate="print">
            <a:extLst>
              <a:ext uri="{28A0092B-C50C-407E-A947-70E740481C1C}">
                <a14:useLocalDpi xmlns:a14="http://schemas.microsoft.com/office/drawing/2010/main" val="0"/>
              </a:ext>
            </a:extLst>
          </a:blip>
          <a:srcRect l="2419" t="13458" r="3943" b="11684"/>
          <a:stretch/>
        </p:blipFill>
        <p:spPr>
          <a:xfrm>
            <a:off x="4744962" y="5098149"/>
            <a:ext cx="1213762" cy="531429"/>
          </a:xfrm>
          <a:prstGeom prst="rect">
            <a:avLst/>
          </a:prstGeom>
        </p:spPr>
      </p:pic>
      <p:pic>
        <p:nvPicPr>
          <p:cNvPr id="23" name="Picture 2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42924" y="4581288"/>
            <a:ext cx="1516333" cy="1492960"/>
          </a:xfrm>
          <a:prstGeom prst="rect">
            <a:avLst/>
          </a:prstGeom>
        </p:spPr>
      </p:pic>
      <p:sp>
        <p:nvSpPr>
          <p:cNvPr id="24" name="TextBox 23"/>
          <p:cNvSpPr txBox="1"/>
          <p:nvPr/>
        </p:nvSpPr>
        <p:spPr>
          <a:xfrm>
            <a:off x="810094" y="3875492"/>
            <a:ext cx="3654413" cy="646331"/>
          </a:xfrm>
          <a:prstGeom prst="rect">
            <a:avLst/>
          </a:prstGeom>
          <a:noFill/>
        </p:spPr>
        <p:txBody>
          <a:bodyPr wrap="square" rtlCol="0">
            <a:spAutoFit/>
          </a:bodyPr>
          <a:lstStyle/>
          <a:p>
            <a:pPr algn="ctr"/>
            <a:r>
              <a:rPr lang="en-US" dirty="0"/>
              <a:t>Current project: Buckling-induced shear modulus variation</a:t>
            </a:r>
          </a:p>
        </p:txBody>
      </p:sp>
      <p:sp>
        <p:nvSpPr>
          <p:cNvPr id="25" name="TextBox 24"/>
          <p:cNvSpPr txBox="1"/>
          <p:nvPr/>
        </p:nvSpPr>
        <p:spPr>
          <a:xfrm>
            <a:off x="642867" y="6114198"/>
            <a:ext cx="3988865" cy="307777"/>
          </a:xfrm>
          <a:prstGeom prst="rect">
            <a:avLst/>
          </a:prstGeom>
          <a:noFill/>
        </p:spPr>
        <p:txBody>
          <a:bodyPr wrap="square" rtlCol="0">
            <a:spAutoFit/>
          </a:bodyPr>
          <a:lstStyle/>
          <a:p>
            <a:pPr algn="ctr"/>
            <a:r>
              <a:rPr lang="en-US" sz="1400" b="1" dirty="0"/>
              <a:t>Fig 6</a:t>
            </a:r>
            <a:r>
              <a:rPr lang="en-US" sz="1400" dirty="0"/>
              <a:t>:  Chiral structures in lattice</a:t>
            </a:r>
            <a:endParaRPr lang="en-GB" sz="1400" baseline="30000" dirty="0"/>
          </a:p>
        </p:txBody>
      </p:sp>
      <p:sp>
        <p:nvSpPr>
          <p:cNvPr id="26" name="Right Arrow 25"/>
          <p:cNvSpPr/>
          <p:nvPr/>
        </p:nvSpPr>
        <p:spPr>
          <a:xfrm rot="10800000">
            <a:off x="6262176" y="5199943"/>
            <a:ext cx="1146084" cy="406083"/>
          </a:xfrm>
          <a:prstGeom prst="rightArrow">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grpSp>
        <p:nvGrpSpPr>
          <p:cNvPr id="47" name="Group 46"/>
          <p:cNvGrpSpPr/>
          <p:nvPr/>
        </p:nvGrpSpPr>
        <p:grpSpPr>
          <a:xfrm>
            <a:off x="9906204" y="2791155"/>
            <a:ext cx="2054567" cy="364498"/>
            <a:chOff x="9906204" y="2791155"/>
            <a:chExt cx="2054567" cy="364498"/>
          </a:xfrm>
        </p:grpSpPr>
        <p:sp>
          <p:nvSpPr>
            <p:cNvPr id="3" name="TextBox 2"/>
            <p:cNvSpPr txBox="1"/>
            <p:nvPr/>
          </p:nvSpPr>
          <p:spPr>
            <a:xfrm>
              <a:off x="9906204" y="2829823"/>
              <a:ext cx="903723" cy="230832"/>
            </a:xfrm>
            <a:prstGeom prst="rect">
              <a:avLst/>
            </a:prstGeom>
            <a:noFill/>
          </p:spPr>
          <p:txBody>
            <a:bodyPr wrap="square" rtlCol="0">
              <a:spAutoFit/>
            </a:bodyPr>
            <a:lstStyle/>
            <a:p>
              <a:r>
                <a:rPr lang="en-GB" sz="900" dirty="0"/>
                <a:t>Aluminium</a:t>
              </a:r>
            </a:p>
          </p:txBody>
        </p:sp>
        <p:sp>
          <p:nvSpPr>
            <p:cNvPr id="29" name="TextBox 28"/>
            <p:cNvSpPr txBox="1"/>
            <p:nvPr/>
          </p:nvSpPr>
          <p:spPr>
            <a:xfrm>
              <a:off x="10716381" y="2924821"/>
              <a:ext cx="903723" cy="230832"/>
            </a:xfrm>
            <a:prstGeom prst="rect">
              <a:avLst/>
            </a:prstGeom>
            <a:noFill/>
          </p:spPr>
          <p:txBody>
            <a:bodyPr wrap="square" rtlCol="0">
              <a:spAutoFit/>
            </a:bodyPr>
            <a:lstStyle/>
            <a:p>
              <a:r>
                <a:rPr lang="en-GB" sz="900" dirty="0"/>
                <a:t>PVC</a:t>
              </a:r>
            </a:p>
          </p:txBody>
        </p:sp>
        <p:sp>
          <p:nvSpPr>
            <p:cNvPr id="30" name="TextBox 29"/>
            <p:cNvSpPr txBox="1"/>
            <p:nvPr/>
          </p:nvSpPr>
          <p:spPr>
            <a:xfrm>
              <a:off x="11057048" y="2791155"/>
              <a:ext cx="903723" cy="230832"/>
            </a:xfrm>
            <a:prstGeom prst="rect">
              <a:avLst/>
            </a:prstGeom>
            <a:noFill/>
          </p:spPr>
          <p:txBody>
            <a:bodyPr wrap="square" rtlCol="0">
              <a:spAutoFit/>
            </a:bodyPr>
            <a:lstStyle/>
            <a:p>
              <a:r>
                <a:rPr lang="en-GB" sz="900" dirty="0"/>
                <a:t>Elastomer</a:t>
              </a:r>
            </a:p>
          </p:txBody>
        </p:sp>
        <p:cxnSp>
          <p:nvCxnSpPr>
            <p:cNvPr id="17" name="Straight Connector 16"/>
            <p:cNvCxnSpPr/>
            <p:nvPr/>
          </p:nvCxnSpPr>
          <p:spPr>
            <a:xfrm>
              <a:off x="10623550" y="2851540"/>
              <a:ext cx="0" cy="1926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endCxn id="29" idx="1"/>
            </p:cNvCxnSpPr>
            <p:nvPr/>
          </p:nvCxnSpPr>
          <p:spPr>
            <a:xfrm>
              <a:off x="10628298" y="3040237"/>
              <a:ext cx="8808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H="1">
              <a:off x="10699042" y="2839018"/>
              <a:ext cx="4411" cy="6972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endCxn id="30" idx="1"/>
            </p:cNvCxnSpPr>
            <p:nvPr/>
          </p:nvCxnSpPr>
          <p:spPr>
            <a:xfrm flipV="1">
              <a:off x="10698870" y="2906571"/>
              <a:ext cx="358178" cy="45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46" name="Rectangle 45"/>
          <p:cNvSpPr/>
          <p:nvPr/>
        </p:nvSpPr>
        <p:spPr>
          <a:xfrm>
            <a:off x="10633782" y="1114645"/>
            <a:ext cx="130175" cy="3857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456088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4"/>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p:bldP spid="11" grpId="0"/>
      <p:bldP spid="13" grpId="0"/>
      <p:bldP spid="14" grpId="0"/>
      <p:bldP spid="15" grpId="0" animBg="1"/>
      <p:bldP spid="24" grpId="0"/>
      <p:bldP spid="25" grpId="0"/>
      <p:bldP spid="2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CH" dirty="0"/>
              <a:t>Working principle for the proposed technology</a:t>
            </a:r>
            <a:endParaRPr lang="en-GB" dirty="0"/>
          </a:p>
        </p:txBody>
      </p:sp>
      <p:sp>
        <p:nvSpPr>
          <p:cNvPr id="3" name="Text Placeholder 2"/>
          <p:cNvSpPr>
            <a:spLocks noGrp="1"/>
          </p:cNvSpPr>
          <p:nvPr>
            <p:ph type="body" sz="quarter" idx="15"/>
          </p:nvPr>
        </p:nvSpPr>
        <p:spPr>
          <a:xfrm>
            <a:off x="407369" y="1268760"/>
            <a:ext cx="11376644" cy="441010"/>
          </a:xfrm>
        </p:spPr>
        <p:txBody>
          <a:bodyPr/>
          <a:lstStyle/>
          <a:p>
            <a:r>
              <a:rPr lang="en-US" dirty="0"/>
              <a:t>Elastic instabilities induced on the chiral elements ligaments</a:t>
            </a:r>
          </a:p>
        </p:txBody>
      </p:sp>
      <p:sp>
        <p:nvSpPr>
          <p:cNvPr id="4" name="Content Placeholder 3"/>
          <p:cNvSpPr>
            <a:spLocks noGrp="1"/>
          </p:cNvSpPr>
          <p:nvPr>
            <p:ph sz="quarter" idx="16"/>
          </p:nvPr>
        </p:nvSpPr>
        <p:spPr>
          <a:xfrm>
            <a:off x="406750" y="1709770"/>
            <a:ext cx="11376025" cy="1324375"/>
          </a:xfrm>
        </p:spPr>
        <p:txBody>
          <a:bodyPr/>
          <a:lstStyle/>
          <a:p>
            <a:pPr marL="285750" indent="-285750"/>
            <a:r>
              <a:rPr lang="en-US" sz="1600" dirty="0"/>
              <a:t>Reduction of the overall shear modulus G</a:t>
            </a:r>
            <a:r>
              <a:rPr lang="en-US" sz="1600" baseline="-25000" dirty="0"/>
              <a:t>2</a:t>
            </a:r>
            <a:r>
              <a:rPr lang="en-US" sz="1600" dirty="0"/>
              <a:t> for the lattice of chiral structures</a:t>
            </a:r>
          </a:p>
          <a:p>
            <a:pPr marL="285750" indent="-285750"/>
            <a:r>
              <a:rPr lang="en-US" sz="1600" dirty="0"/>
              <a:t>An effective shear modulus G</a:t>
            </a:r>
            <a:r>
              <a:rPr lang="en-US" sz="1600" baseline="-25000" dirty="0"/>
              <a:t>2,eff</a:t>
            </a:r>
            <a:r>
              <a:rPr lang="en-US" sz="1600" dirty="0"/>
              <a:t> is introduced, G</a:t>
            </a:r>
            <a:r>
              <a:rPr lang="en-US" sz="1600" baseline="-25000" dirty="0"/>
              <a:t>2,eff</a:t>
            </a:r>
            <a:r>
              <a:rPr lang="en-US" sz="1600" dirty="0"/>
              <a:t> &lt;G</a:t>
            </a:r>
            <a:r>
              <a:rPr lang="en-US" sz="1600" baseline="-25000" dirty="0"/>
              <a:t>1</a:t>
            </a:r>
            <a:endParaRPr lang="en-GB" sz="1600" baseline="-25000" dirty="0"/>
          </a:p>
          <a:p>
            <a:pPr marL="0" indent="0">
              <a:buNone/>
            </a:pPr>
            <a:endParaRPr lang="en-GB" sz="1600" dirty="0"/>
          </a:p>
        </p:txBody>
      </p:sp>
      <p:grpSp>
        <p:nvGrpSpPr>
          <p:cNvPr id="5" name="Group 4"/>
          <p:cNvGrpSpPr/>
          <p:nvPr/>
        </p:nvGrpSpPr>
        <p:grpSpPr>
          <a:xfrm>
            <a:off x="1292818" y="2732889"/>
            <a:ext cx="9928545" cy="3983603"/>
            <a:chOff x="1468580" y="2076589"/>
            <a:chExt cx="9928545" cy="3983603"/>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46231" y="2076589"/>
              <a:ext cx="2912269" cy="3352661"/>
            </a:xfrm>
            <a:prstGeom prst="rect">
              <a:avLst/>
            </a:prstGeom>
          </p:spPr>
        </p:pic>
        <p:pic>
          <p:nvPicPr>
            <p:cNvPr id="7" name="Picture 6"/>
            <p:cNvPicPr>
              <a:picLocks noChangeAspect="1"/>
            </p:cNvPicPr>
            <p:nvPr/>
          </p:nvPicPr>
          <p:blipFill rotWithShape="1">
            <a:blip r:embed="rId4" cstate="print">
              <a:extLst>
                <a:ext uri="{28A0092B-C50C-407E-A947-70E740481C1C}">
                  <a14:useLocalDpi xmlns:a14="http://schemas.microsoft.com/office/drawing/2010/main" val="0"/>
                </a:ext>
              </a:extLst>
            </a:blip>
            <a:srcRect r="23943"/>
            <a:stretch/>
          </p:blipFill>
          <p:spPr>
            <a:xfrm>
              <a:off x="1468580" y="2076589"/>
              <a:ext cx="5027749" cy="3180829"/>
            </a:xfrm>
            <a:prstGeom prst="rect">
              <a:avLst/>
            </a:prstGeom>
          </p:spPr>
        </p:pic>
        <p:sp>
          <p:nvSpPr>
            <p:cNvPr id="8" name="TextBox 7"/>
            <p:cNvSpPr txBox="1"/>
            <p:nvPr/>
          </p:nvSpPr>
          <p:spPr>
            <a:xfrm>
              <a:off x="1627371" y="5321528"/>
              <a:ext cx="4498157" cy="523220"/>
            </a:xfrm>
            <a:prstGeom prst="rect">
              <a:avLst/>
            </a:prstGeom>
            <a:noFill/>
          </p:spPr>
          <p:txBody>
            <a:bodyPr wrap="square" rtlCol="0">
              <a:spAutoFit/>
            </a:bodyPr>
            <a:lstStyle/>
            <a:p>
              <a:pPr algn="ctr"/>
              <a:r>
                <a:rPr lang="en-US" sz="1400" b="1" dirty="0"/>
                <a:t>Fig 7</a:t>
              </a:r>
              <a:r>
                <a:rPr lang="en-US" sz="1400" dirty="0"/>
                <a:t>:  Induced elastic instabilities in the chiral elements that provoke a wing twist adaptation</a:t>
              </a:r>
              <a:endParaRPr lang="en-GB" sz="1400" baseline="30000" dirty="0"/>
            </a:p>
          </p:txBody>
        </p:sp>
        <p:sp>
          <p:nvSpPr>
            <p:cNvPr id="9" name="TextBox 8"/>
            <p:cNvSpPr txBox="1"/>
            <p:nvPr/>
          </p:nvSpPr>
          <p:spPr>
            <a:xfrm>
              <a:off x="7408260" y="5536972"/>
              <a:ext cx="3988865" cy="523220"/>
            </a:xfrm>
            <a:prstGeom prst="rect">
              <a:avLst/>
            </a:prstGeom>
            <a:noFill/>
          </p:spPr>
          <p:txBody>
            <a:bodyPr wrap="square" rtlCol="0">
              <a:spAutoFit/>
            </a:bodyPr>
            <a:lstStyle/>
            <a:p>
              <a:pPr algn="ctr"/>
              <a:r>
                <a:rPr lang="en-US" sz="1400" b="1" dirty="0"/>
                <a:t>Fig 8</a:t>
              </a:r>
              <a:r>
                <a:rPr lang="en-US" sz="1400" dirty="0"/>
                <a:t>: Compression load test on a basic triangular chiral structure Ramstein (2016)</a:t>
              </a:r>
              <a:endParaRPr lang="en-GB" sz="1400" baseline="30000" dirty="0"/>
            </a:p>
          </p:txBody>
        </p:sp>
      </p:grpSp>
      <p:sp>
        <p:nvSpPr>
          <p:cNvPr id="10"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spTree>
    <p:extLst>
      <p:ext uri="{BB962C8B-B14F-4D97-AF65-F5344CB8AC3E}">
        <p14:creationId xmlns:p14="http://schemas.microsoft.com/office/powerpoint/2010/main" val="245686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CH" dirty="0"/>
              <a:t>Analytical model</a:t>
            </a:r>
            <a:endParaRPr lang="en-GB" dirty="0"/>
          </a:p>
        </p:txBody>
      </p:sp>
      <p:grpSp>
        <p:nvGrpSpPr>
          <p:cNvPr id="11" name="Group 10"/>
          <p:cNvGrpSpPr/>
          <p:nvPr/>
        </p:nvGrpSpPr>
        <p:grpSpPr>
          <a:xfrm>
            <a:off x="699335" y="1750297"/>
            <a:ext cx="4498157" cy="3136559"/>
            <a:chOff x="878325" y="1753196"/>
            <a:chExt cx="4498157" cy="3136559"/>
          </a:xfrm>
        </p:grpSpPr>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4994" y="1753196"/>
              <a:ext cx="4324820" cy="2751262"/>
            </a:xfrm>
            <a:prstGeom prst="rect">
              <a:avLst/>
            </a:prstGeom>
          </p:spPr>
        </p:pic>
        <p:sp>
          <p:nvSpPr>
            <p:cNvPr id="13" name="TextBox 12"/>
            <p:cNvSpPr txBox="1"/>
            <p:nvPr/>
          </p:nvSpPr>
          <p:spPr>
            <a:xfrm>
              <a:off x="878325" y="4581978"/>
              <a:ext cx="4498157" cy="307777"/>
            </a:xfrm>
            <a:prstGeom prst="rect">
              <a:avLst/>
            </a:prstGeom>
            <a:noFill/>
          </p:spPr>
          <p:txBody>
            <a:bodyPr wrap="square" rtlCol="0">
              <a:spAutoFit/>
            </a:bodyPr>
            <a:lstStyle/>
            <a:p>
              <a:pPr algn="ctr"/>
              <a:r>
                <a:rPr lang="en-US" sz="1400" b="1" dirty="0"/>
                <a:t>Fig 9</a:t>
              </a:r>
              <a:r>
                <a:rPr lang="en-US" sz="1400" dirty="0"/>
                <a:t>:  Analytical model of the  closed section beam</a:t>
              </a:r>
              <a:endParaRPr lang="en-GB" sz="1400" baseline="30000" dirty="0"/>
            </a:p>
          </p:txBody>
        </p:sp>
      </p:grpSp>
      <p:sp>
        <p:nvSpPr>
          <p:cNvPr id="14" name="TextBox 13"/>
          <p:cNvSpPr txBox="1"/>
          <p:nvPr/>
        </p:nvSpPr>
        <p:spPr>
          <a:xfrm>
            <a:off x="407368" y="5005863"/>
            <a:ext cx="5082092" cy="1733808"/>
          </a:xfrm>
          <a:prstGeom prst="rect">
            <a:avLst/>
          </a:prstGeom>
          <a:noFill/>
        </p:spPr>
        <p:txBody>
          <a:bodyPr wrap="square" rtlCol="0">
            <a:spAutoFit/>
          </a:bodyPr>
          <a:lstStyle/>
          <a:p>
            <a:r>
              <a:rPr lang="en-US" sz="1600" dirty="0"/>
              <a:t>Geometrical parameters:</a:t>
            </a:r>
          </a:p>
          <a:p>
            <a:pPr marL="742950" lvl="1" indent="-285750">
              <a:buFont typeface="Arial" panose="020B0604020202020204" pitchFamily="34" charset="0"/>
              <a:buChar char="•"/>
            </a:pPr>
            <a:r>
              <a:rPr lang="en-US" sz="1600" dirty="0"/>
              <a:t>Cross-sectional aspect ratio: B / H</a:t>
            </a:r>
          </a:p>
          <a:p>
            <a:pPr marL="742950" lvl="1" indent="-285750">
              <a:buFont typeface="Arial" panose="020B0604020202020204" pitchFamily="34" charset="0"/>
              <a:buChar char="•"/>
            </a:pPr>
            <a:r>
              <a:rPr lang="en-US" sz="1600" dirty="0"/>
              <a:t>Thickness ratio: t</a:t>
            </a:r>
            <a:r>
              <a:rPr lang="en-US" sz="1600" baseline="-25000" dirty="0"/>
              <a:t>1</a:t>
            </a:r>
            <a:r>
              <a:rPr lang="en-US" sz="1600" dirty="0"/>
              <a:t> / t</a:t>
            </a:r>
            <a:r>
              <a:rPr lang="en-US" sz="1600" baseline="-25000" dirty="0"/>
              <a:t>2</a:t>
            </a:r>
          </a:p>
          <a:p>
            <a:pPr marL="742950" lvl="1" indent="-285750">
              <a:buFont typeface="Arial" panose="020B0604020202020204" pitchFamily="34" charset="0"/>
              <a:buChar char="•"/>
            </a:pPr>
            <a:endParaRPr lang="en-US" sz="1600" baseline="-25000" dirty="0"/>
          </a:p>
          <a:p>
            <a:r>
              <a:rPr lang="en-US" sz="1600" dirty="0"/>
              <a:t>Mechanical properties:</a:t>
            </a:r>
          </a:p>
          <a:p>
            <a:pPr marL="742950" lvl="1" indent="-285750">
              <a:buFont typeface="Arial" panose="020B0604020202020204" pitchFamily="34" charset="0"/>
              <a:buChar char="•"/>
            </a:pPr>
            <a:r>
              <a:rPr lang="en-US" sz="1600" dirty="0"/>
              <a:t>Shear stiffness ratio: G</a:t>
            </a:r>
            <a:r>
              <a:rPr lang="en-US" sz="1600" baseline="-25000" dirty="0"/>
              <a:t>1</a:t>
            </a:r>
            <a:r>
              <a:rPr lang="en-US" sz="1600" dirty="0"/>
              <a:t> / G</a:t>
            </a:r>
            <a:r>
              <a:rPr lang="en-US" sz="1600" baseline="-25000" dirty="0"/>
              <a:t>2</a:t>
            </a:r>
          </a:p>
          <a:p>
            <a:pPr marL="742950" lvl="1" indent="-285750">
              <a:buFont typeface="Arial" panose="020B0604020202020204" pitchFamily="34" charset="0"/>
              <a:buChar char="•"/>
            </a:pPr>
            <a:r>
              <a:rPr lang="en-US" sz="1600" dirty="0"/>
              <a:t>Young’s modulus ratio: E</a:t>
            </a:r>
            <a:r>
              <a:rPr lang="en-US" sz="1600" baseline="-25000" dirty="0"/>
              <a:t>1</a:t>
            </a:r>
            <a:r>
              <a:rPr lang="en-US" sz="1600" dirty="0"/>
              <a:t> / E</a:t>
            </a:r>
            <a:r>
              <a:rPr lang="en-US" sz="1600" baseline="-25000" dirty="0"/>
              <a:t>2</a:t>
            </a:r>
            <a:endParaRPr lang="en-GB" sz="1600" baseline="-25000" dirty="0"/>
          </a:p>
        </p:txBody>
      </p:sp>
      <p:grpSp>
        <p:nvGrpSpPr>
          <p:cNvPr id="15" name="Group 14"/>
          <p:cNvGrpSpPr/>
          <p:nvPr/>
        </p:nvGrpSpPr>
        <p:grpSpPr>
          <a:xfrm>
            <a:off x="6207336" y="2161308"/>
            <a:ext cx="5082092" cy="4046151"/>
            <a:chOff x="6081208" y="1758830"/>
            <a:chExt cx="5082092" cy="4046151"/>
          </a:xfrm>
        </p:grpSpPr>
        <p:pic>
          <p:nvPicPr>
            <p:cNvPr id="16"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t="10127" b="10364"/>
            <a:stretch/>
          </p:blipFill>
          <p:spPr bwMode="auto">
            <a:xfrm>
              <a:off x="7275224" y="2105024"/>
              <a:ext cx="2745193" cy="771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TextBox 16"/>
            <p:cNvSpPr txBox="1"/>
            <p:nvPr/>
          </p:nvSpPr>
          <p:spPr>
            <a:xfrm>
              <a:off x="6081208" y="1758830"/>
              <a:ext cx="5082092" cy="307777"/>
            </a:xfrm>
            <a:prstGeom prst="rect">
              <a:avLst/>
            </a:prstGeom>
            <a:noFill/>
          </p:spPr>
          <p:txBody>
            <a:bodyPr wrap="square" rtlCol="0">
              <a:spAutoFit/>
            </a:bodyPr>
            <a:lstStyle/>
            <a:p>
              <a:r>
                <a:rPr lang="en-US" sz="1400" dirty="0"/>
                <a:t>Bending deformation provided by Bernoulli-Euler equation:</a:t>
              </a:r>
              <a:endParaRPr lang="en-GB" sz="1400" baseline="30000" dirty="0"/>
            </a:p>
          </p:txBody>
        </p:sp>
        <p:sp>
          <p:nvSpPr>
            <p:cNvPr id="18" name="TextBox 17"/>
            <p:cNvSpPr txBox="1"/>
            <p:nvPr/>
          </p:nvSpPr>
          <p:spPr>
            <a:xfrm>
              <a:off x="6081208" y="3192187"/>
              <a:ext cx="5082092" cy="307777"/>
            </a:xfrm>
            <a:prstGeom prst="rect">
              <a:avLst/>
            </a:prstGeom>
            <a:noFill/>
          </p:spPr>
          <p:txBody>
            <a:bodyPr wrap="square" rtlCol="0">
              <a:spAutoFit/>
            </a:bodyPr>
            <a:lstStyle/>
            <a:p>
              <a:r>
                <a:rPr lang="en-US" sz="1400" dirty="0"/>
                <a:t>Specific twist due to torsion provided by St. </a:t>
              </a:r>
              <a:r>
                <a:rPr lang="en-US" sz="1400" dirty="0" err="1"/>
                <a:t>Venant</a:t>
              </a:r>
              <a:r>
                <a:rPr lang="en-US" sz="1400" dirty="0"/>
                <a:t> equation:</a:t>
              </a:r>
              <a:endParaRPr lang="en-GB" sz="1400" baseline="30000" dirty="0"/>
            </a:p>
          </p:txBody>
        </p:sp>
        <p:pic>
          <p:nvPicPr>
            <p:cNvPr id="19" name="Picture 3"/>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7610665" y="3585728"/>
              <a:ext cx="1894347" cy="748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0" name="TextBox 19"/>
            <p:cNvSpPr txBox="1"/>
            <p:nvPr/>
          </p:nvSpPr>
          <p:spPr>
            <a:xfrm>
              <a:off x="6081208" y="4557218"/>
              <a:ext cx="5082092" cy="307777"/>
            </a:xfrm>
            <a:prstGeom prst="rect">
              <a:avLst/>
            </a:prstGeom>
            <a:noFill/>
          </p:spPr>
          <p:txBody>
            <a:bodyPr wrap="square" rtlCol="0">
              <a:spAutoFit/>
            </a:bodyPr>
            <a:lstStyle/>
            <a:p>
              <a:r>
                <a:rPr lang="en-US" sz="1400" dirty="0"/>
                <a:t>Torsional stiffness:</a:t>
              </a:r>
              <a:endParaRPr lang="en-GB" sz="1400" baseline="30000" dirty="0"/>
            </a:p>
          </p:txBody>
        </p:sp>
        <p:pic>
          <p:nvPicPr>
            <p:cNvPr id="21" name="Picture 4"/>
            <p:cNvPicPr>
              <a:picLocks noChangeAspect="1" noChangeArrowheads="1"/>
            </p:cNvPicPr>
            <p:nvPr/>
          </p:nvPicPr>
          <p:blipFill>
            <a:blip r:embed="rId6" cstate="print">
              <a:extLst>
                <a:ext uri="{28A0092B-C50C-407E-A947-70E740481C1C}">
                  <a14:useLocalDpi xmlns:a14="http://schemas.microsoft.com/office/drawing/2010/main" val="0"/>
                </a:ext>
              </a:extLst>
            </a:blip>
            <a:stretch>
              <a:fillRect/>
            </a:stretch>
          </p:blipFill>
          <p:spPr bwMode="auto">
            <a:xfrm>
              <a:off x="7392021" y="4905912"/>
              <a:ext cx="1602689" cy="8990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3" name="Text Placeholder 2"/>
          <p:cNvSpPr>
            <a:spLocks noGrp="1"/>
          </p:cNvSpPr>
          <p:nvPr>
            <p:ph type="body" sz="quarter" idx="15"/>
          </p:nvPr>
        </p:nvSpPr>
        <p:spPr>
          <a:xfrm>
            <a:off x="407369" y="1268760"/>
            <a:ext cx="11376644" cy="441010"/>
          </a:xfrm>
        </p:spPr>
        <p:txBody>
          <a:bodyPr/>
          <a:lstStyle/>
          <a:p>
            <a:r>
              <a:rPr lang="en-US" dirty="0"/>
              <a:t>Parametrization and mechanical properties of the beam</a:t>
            </a:r>
          </a:p>
        </p:txBody>
      </p:sp>
      <p:sp>
        <p:nvSpPr>
          <p:cNvPr id="22"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spTree>
    <p:extLst>
      <p:ext uri="{BB962C8B-B14F-4D97-AF65-F5344CB8AC3E}">
        <p14:creationId xmlns:p14="http://schemas.microsoft.com/office/powerpoint/2010/main" val="2146513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CH" dirty="0"/>
              <a:t>Results from the analytical model</a:t>
            </a:r>
            <a:endParaRPr lang="en-GB" dirty="0"/>
          </a:p>
        </p:txBody>
      </p:sp>
      <p:sp>
        <p:nvSpPr>
          <p:cNvPr id="23" name="Text Placeholder 2"/>
          <p:cNvSpPr>
            <a:spLocks noGrp="1"/>
          </p:cNvSpPr>
          <p:nvPr>
            <p:ph type="body" sz="quarter" idx="15"/>
          </p:nvPr>
        </p:nvSpPr>
        <p:spPr>
          <a:xfrm>
            <a:off x="407369" y="1268760"/>
            <a:ext cx="11376644" cy="441010"/>
          </a:xfrm>
        </p:spPr>
        <p:txBody>
          <a:bodyPr/>
          <a:lstStyle/>
          <a:p>
            <a:r>
              <a:rPr lang="en-US" dirty="0"/>
              <a:t>Preliminary results</a:t>
            </a:r>
          </a:p>
        </p:txBody>
      </p:sp>
      <p:pic>
        <p:nvPicPr>
          <p:cNvPr id="22" name="Picture 21"/>
          <p:cNvPicPr>
            <a:picLocks noChangeAspect="1"/>
          </p:cNvPicPr>
          <p:nvPr/>
        </p:nvPicPr>
        <p:blipFill rotWithShape="1">
          <a:blip r:embed="rId3" cstate="print">
            <a:extLst>
              <a:ext uri="{28A0092B-C50C-407E-A947-70E740481C1C}">
                <a14:useLocalDpi xmlns:a14="http://schemas.microsoft.com/office/drawing/2010/main" val="0"/>
              </a:ext>
            </a:extLst>
          </a:blip>
          <a:srcRect l="5036" t="2249" r="7733" b="3057"/>
          <a:stretch/>
        </p:blipFill>
        <p:spPr>
          <a:xfrm>
            <a:off x="878471" y="1866900"/>
            <a:ext cx="4948657" cy="3581400"/>
          </a:xfrm>
          <a:prstGeom prst="rect">
            <a:avLst/>
          </a:prstGeom>
        </p:spPr>
      </p:pic>
      <p:sp>
        <p:nvSpPr>
          <p:cNvPr id="24" name="TextBox 23"/>
          <p:cNvSpPr txBox="1"/>
          <p:nvPr/>
        </p:nvSpPr>
        <p:spPr>
          <a:xfrm>
            <a:off x="816715" y="5560178"/>
            <a:ext cx="5072170" cy="738664"/>
          </a:xfrm>
          <a:prstGeom prst="rect">
            <a:avLst/>
          </a:prstGeom>
          <a:noFill/>
        </p:spPr>
        <p:txBody>
          <a:bodyPr wrap="square" rtlCol="0">
            <a:spAutoFit/>
          </a:bodyPr>
          <a:lstStyle/>
          <a:p>
            <a:pPr algn="ctr"/>
            <a:r>
              <a:rPr lang="en-US" sz="1400" b="1" dirty="0"/>
              <a:t>Fig 10</a:t>
            </a:r>
            <a:r>
              <a:rPr lang="en-US" sz="1400" dirty="0"/>
              <a:t>:  Influence of the cross-sectional aspect ratio B/H on the torsional stiffness G I</a:t>
            </a:r>
            <a:r>
              <a:rPr lang="en-US" sz="1400" baseline="-25000" dirty="0"/>
              <a:t>t</a:t>
            </a:r>
            <a:r>
              <a:rPr lang="en-US" sz="1400" dirty="0"/>
              <a:t> , shown for various values of the stiffness ratio E</a:t>
            </a:r>
            <a:r>
              <a:rPr lang="en-US" sz="1400" baseline="-25000" dirty="0"/>
              <a:t>1</a:t>
            </a:r>
            <a:r>
              <a:rPr lang="en-US" sz="1400" dirty="0"/>
              <a:t> / E</a:t>
            </a:r>
            <a:r>
              <a:rPr lang="en-US" sz="1400" baseline="-25000" dirty="0"/>
              <a:t>2</a:t>
            </a:r>
            <a:endParaRPr lang="en-GB" sz="1400" baseline="-25000" dirty="0"/>
          </a:p>
        </p:txBody>
      </p:sp>
      <p:pic>
        <p:nvPicPr>
          <p:cNvPr id="25" name="Picture 24"/>
          <p:cNvPicPr>
            <a:picLocks noChangeAspect="1"/>
          </p:cNvPicPr>
          <p:nvPr/>
        </p:nvPicPr>
        <p:blipFill rotWithShape="1">
          <a:blip r:embed="rId4" cstate="print">
            <a:extLst>
              <a:ext uri="{28A0092B-C50C-407E-A947-70E740481C1C}">
                <a14:useLocalDpi xmlns:a14="http://schemas.microsoft.com/office/drawing/2010/main" val="0"/>
              </a:ext>
            </a:extLst>
          </a:blip>
          <a:srcRect l="4997" t="3517" r="9543" b="2650"/>
          <a:stretch/>
        </p:blipFill>
        <p:spPr>
          <a:xfrm>
            <a:off x="6610792" y="2007353"/>
            <a:ext cx="4700864" cy="3440947"/>
          </a:xfrm>
          <a:prstGeom prst="rect">
            <a:avLst/>
          </a:prstGeom>
        </p:spPr>
      </p:pic>
      <p:sp>
        <p:nvSpPr>
          <p:cNvPr id="26" name="TextBox 25"/>
          <p:cNvSpPr txBox="1"/>
          <p:nvPr/>
        </p:nvSpPr>
        <p:spPr>
          <a:xfrm>
            <a:off x="6425139" y="5712578"/>
            <a:ext cx="5072170" cy="738664"/>
          </a:xfrm>
          <a:prstGeom prst="rect">
            <a:avLst/>
          </a:prstGeom>
          <a:noFill/>
        </p:spPr>
        <p:txBody>
          <a:bodyPr wrap="square" rtlCol="0">
            <a:spAutoFit/>
          </a:bodyPr>
          <a:lstStyle/>
          <a:p>
            <a:pPr algn="ctr"/>
            <a:r>
              <a:rPr lang="en-US" sz="1400" b="1" dirty="0"/>
              <a:t>Fig 11</a:t>
            </a:r>
            <a:r>
              <a:rPr lang="en-US" sz="1400" dirty="0"/>
              <a:t>:  Influence of the cross-sectional aspect ratio B/H on the flexural stiffness </a:t>
            </a:r>
            <a:r>
              <a:rPr lang="el-GR" sz="1400" dirty="0"/>
              <a:t>Φ</a:t>
            </a:r>
            <a:r>
              <a:rPr lang="es-ES" sz="1400" baseline="-25000" dirty="0"/>
              <a:t>y</a:t>
            </a:r>
            <a:r>
              <a:rPr lang="en-US" sz="1400" dirty="0"/>
              <a:t>, shown for various values of the stiffness ratio E</a:t>
            </a:r>
            <a:r>
              <a:rPr lang="en-US" sz="1400" baseline="-25000" dirty="0"/>
              <a:t>1</a:t>
            </a:r>
            <a:r>
              <a:rPr lang="en-US" sz="1400" dirty="0"/>
              <a:t> / E</a:t>
            </a:r>
            <a:r>
              <a:rPr lang="en-US" sz="1400" baseline="-25000" dirty="0"/>
              <a:t>2</a:t>
            </a:r>
            <a:endParaRPr lang="en-GB" sz="1400" baseline="-25000" dirty="0"/>
          </a:p>
        </p:txBody>
      </p:sp>
      <p:sp>
        <p:nvSpPr>
          <p:cNvPr id="8"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spTree>
    <p:extLst>
      <p:ext uri="{BB962C8B-B14F-4D97-AF65-F5344CB8AC3E}">
        <p14:creationId xmlns:p14="http://schemas.microsoft.com/office/powerpoint/2010/main" val="37943908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CH" dirty="0"/>
              <a:t>Results from the analytical model</a:t>
            </a:r>
            <a:endParaRPr lang="en-GB" dirty="0"/>
          </a:p>
        </p:txBody>
      </p:sp>
      <p:sp>
        <p:nvSpPr>
          <p:cNvPr id="23" name="Text Placeholder 2"/>
          <p:cNvSpPr>
            <a:spLocks noGrp="1"/>
          </p:cNvSpPr>
          <p:nvPr>
            <p:ph type="body" sz="quarter" idx="15"/>
          </p:nvPr>
        </p:nvSpPr>
        <p:spPr>
          <a:xfrm>
            <a:off x="407369" y="1268760"/>
            <a:ext cx="11376644" cy="441010"/>
          </a:xfrm>
        </p:spPr>
        <p:txBody>
          <a:bodyPr/>
          <a:lstStyle/>
          <a:p>
            <a:r>
              <a:rPr lang="en-US" dirty="0"/>
              <a:t>Preliminary results</a:t>
            </a:r>
          </a:p>
        </p:txBody>
      </p:sp>
      <mc:AlternateContent xmlns:mc="http://schemas.openxmlformats.org/markup-compatibility/2006" xmlns:a14="http://schemas.microsoft.com/office/drawing/2010/main">
        <mc:Choice Requires="a14">
          <p:sp>
            <p:nvSpPr>
              <p:cNvPr id="8" name="TextBox 7"/>
              <p:cNvSpPr txBox="1"/>
              <p:nvPr/>
            </p:nvSpPr>
            <p:spPr>
              <a:xfrm>
                <a:off x="741243" y="2388965"/>
                <a:ext cx="5327941" cy="1361398"/>
              </a:xfrm>
              <a:prstGeom prst="rect">
                <a:avLst/>
              </a:prstGeom>
              <a:noFill/>
            </p:spPr>
            <p:txBody>
              <a:bodyPr wrap="square" rtlCol="0">
                <a:spAutoFit/>
              </a:bodyPr>
              <a:lstStyle/>
              <a:p>
                <a:pPr marL="285750" indent="-285750">
                  <a:buFont typeface="Arial" pitchFamily="34" charset="0"/>
                  <a:buChar char="•"/>
                </a:pPr>
                <a:r>
                  <a:rPr lang="en-GB" sz="1600" dirty="0"/>
                  <a:t>Torsional compliance: </a:t>
                </a:r>
                <a14:m>
                  <m:oMath xmlns:m="http://schemas.openxmlformats.org/officeDocument/2006/math">
                    <m:sSub>
                      <m:sSubPr>
                        <m:ctrlPr>
                          <a:rPr lang="es-ES" sz="1600" b="0" i="1" smtClean="0">
                            <a:latin typeface="Cambria Math" panose="02040503050406030204" pitchFamily="18" charset="0"/>
                          </a:rPr>
                        </m:ctrlPr>
                      </m:sSubPr>
                      <m:e>
                        <m:r>
                          <a:rPr lang="es-ES" sz="1600" b="0" i="1" smtClean="0">
                            <a:latin typeface="Cambria Math"/>
                          </a:rPr>
                          <m:t>𝜙</m:t>
                        </m:r>
                      </m:e>
                      <m:sub>
                        <m:r>
                          <a:rPr lang="es-ES" sz="1600" b="0" i="1" smtClean="0">
                            <a:latin typeface="Cambria Math"/>
                          </a:rPr>
                          <m:t>𝑡𝑖𝑝</m:t>
                        </m:r>
                      </m:sub>
                    </m:sSub>
                    <m:r>
                      <a:rPr lang="es-ES" sz="1600" b="0" i="1" smtClean="0">
                        <a:latin typeface="Cambria Math"/>
                      </a:rPr>
                      <m:t>/</m:t>
                    </m:r>
                    <m:r>
                      <a:rPr lang="es-ES" sz="1600" b="0" i="1" smtClean="0">
                        <a:latin typeface="Cambria Math"/>
                      </a:rPr>
                      <m:t>𝑄</m:t>
                    </m:r>
                  </m:oMath>
                </a14:m>
                <a:endParaRPr lang="es-ES" sz="1600" b="0" dirty="0"/>
              </a:p>
              <a:p>
                <a:pPr marL="285750" indent="-285750">
                  <a:buFont typeface="Arial" pitchFamily="34" charset="0"/>
                  <a:buChar char="•"/>
                </a:pPr>
                <a:endParaRPr lang="en-GB" sz="1600" dirty="0"/>
              </a:p>
              <a:p>
                <a:pPr marL="285750" indent="-285750">
                  <a:buFont typeface="Arial" pitchFamily="34" charset="0"/>
                  <a:buChar char="•"/>
                </a:pPr>
                <a:r>
                  <a:rPr lang="en-GB" sz="1600" dirty="0"/>
                  <a:t>Flexural compliance: </a:t>
                </a:r>
                <a14:m>
                  <m:oMath xmlns:m="http://schemas.openxmlformats.org/officeDocument/2006/math">
                    <m:sSub>
                      <m:sSubPr>
                        <m:ctrlPr>
                          <a:rPr lang="es-ES" sz="1600" i="1">
                            <a:latin typeface="Cambria Math" panose="02040503050406030204" pitchFamily="18" charset="0"/>
                          </a:rPr>
                        </m:ctrlPr>
                      </m:sSubPr>
                      <m:e>
                        <m:r>
                          <a:rPr lang="es-ES" sz="1600" b="0" i="1" smtClean="0">
                            <a:latin typeface="Cambria Math"/>
                          </a:rPr>
                          <m:t> </m:t>
                        </m:r>
                        <m:r>
                          <a:rPr lang="es-ES" sz="1600" b="0" i="1" smtClean="0">
                            <a:latin typeface="Cambria Math"/>
                          </a:rPr>
                          <m:t>𝑤</m:t>
                        </m:r>
                      </m:e>
                      <m:sub>
                        <m:r>
                          <a:rPr lang="es-ES" sz="1600" i="1">
                            <a:latin typeface="Cambria Math"/>
                          </a:rPr>
                          <m:t>𝑡𝑖𝑝</m:t>
                        </m:r>
                      </m:sub>
                    </m:sSub>
                    <m:r>
                      <a:rPr lang="es-ES" sz="1600" i="1">
                        <a:latin typeface="Cambria Math"/>
                      </a:rPr>
                      <m:t>/</m:t>
                    </m:r>
                    <m:r>
                      <a:rPr lang="es-ES" sz="1600" i="1">
                        <a:latin typeface="Cambria Math"/>
                      </a:rPr>
                      <m:t>𝑄</m:t>
                    </m:r>
                  </m:oMath>
                </a14:m>
                <a:endParaRPr lang="es-ES" sz="1600" dirty="0"/>
              </a:p>
              <a:p>
                <a:pPr marL="285750" indent="-285750">
                  <a:buFont typeface="Arial" pitchFamily="34" charset="0"/>
                  <a:buChar char="•"/>
                </a:pPr>
                <a:endParaRPr lang="es-ES" sz="1600" dirty="0"/>
              </a:p>
              <a:p>
                <a:pPr marL="285750" indent="-285750">
                  <a:buFont typeface="Arial" pitchFamily="34" charset="0"/>
                  <a:buChar char="•"/>
                </a:pPr>
                <a:r>
                  <a:rPr lang="en-GB" sz="1600" dirty="0"/>
                  <a:t>Stiffness</a:t>
                </a:r>
                <a:r>
                  <a:rPr lang="es-ES" sz="1600" dirty="0"/>
                  <a:t> ratio: </a:t>
                </a:r>
                <a14:m>
                  <m:oMath xmlns:m="http://schemas.openxmlformats.org/officeDocument/2006/math">
                    <m:sSub>
                      <m:sSubPr>
                        <m:ctrlPr>
                          <a:rPr lang="es-ES" sz="1600" i="1">
                            <a:latin typeface="Cambria Math" panose="02040503050406030204" pitchFamily="18" charset="0"/>
                          </a:rPr>
                        </m:ctrlPr>
                      </m:sSubPr>
                      <m:e>
                        <m:r>
                          <a:rPr lang="es-ES" sz="1600" i="1">
                            <a:latin typeface="Cambria Math"/>
                          </a:rPr>
                          <m:t>𝐸</m:t>
                        </m:r>
                      </m:e>
                      <m:sub>
                        <m:r>
                          <a:rPr lang="es-ES" sz="1600" i="1">
                            <a:latin typeface="Cambria Math"/>
                          </a:rPr>
                          <m:t>1</m:t>
                        </m:r>
                      </m:sub>
                    </m:sSub>
                    <m:r>
                      <a:rPr lang="es-ES" sz="1600" i="1">
                        <a:latin typeface="Cambria Math"/>
                      </a:rPr>
                      <m:t>/</m:t>
                    </m:r>
                    <m:sSub>
                      <m:sSubPr>
                        <m:ctrlPr>
                          <a:rPr lang="es-ES" sz="1600" i="1">
                            <a:latin typeface="Cambria Math" panose="02040503050406030204" pitchFamily="18" charset="0"/>
                          </a:rPr>
                        </m:ctrlPr>
                      </m:sSubPr>
                      <m:e>
                        <m:r>
                          <a:rPr lang="es-ES" sz="1600" i="1">
                            <a:latin typeface="Cambria Math"/>
                          </a:rPr>
                          <m:t>𝐸</m:t>
                        </m:r>
                      </m:e>
                      <m:sub>
                        <m:r>
                          <a:rPr lang="es-ES" sz="1600" i="1">
                            <a:latin typeface="Cambria Math"/>
                          </a:rPr>
                          <m:t>2</m:t>
                        </m:r>
                      </m:sub>
                    </m:sSub>
                  </m:oMath>
                </a14:m>
                <a:r>
                  <a:rPr lang="en-GB" sz="1600" dirty="0"/>
                  <a:t> </a:t>
                </a:r>
                <a14:m>
                  <m:oMath xmlns:m="http://schemas.openxmlformats.org/officeDocument/2006/math">
                    <m:r>
                      <a:rPr lang="es-ES" sz="1600" i="1" dirty="0">
                        <a:latin typeface="Cambria Math"/>
                      </a:rPr>
                      <m:t>∈[</m:t>
                    </m:r>
                    <m:sSup>
                      <m:sSupPr>
                        <m:ctrlPr>
                          <a:rPr lang="es-ES" sz="1600" i="1" dirty="0">
                            <a:latin typeface="Cambria Math" panose="02040503050406030204" pitchFamily="18" charset="0"/>
                          </a:rPr>
                        </m:ctrlPr>
                      </m:sSupPr>
                      <m:e>
                        <m:r>
                          <a:rPr lang="es-ES" sz="1600" i="1" dirty="0">
                            <a:latin typeface="Cambria Math"/>
                          </a:rPr>
                          <m:t>10</m:t>
                        </m:r>
                      </m:e>
                      <m:sup>
                        <m:r>
                          <a:rPr lang="es-ES" sz="1600" i="1" dirty="0">
                            <a:latin typeface="Cambria Math"/>
                          </a:rPr>
                          <m:t>0</m:t>
                        </m:r>
                      </m:sup>
                    </m:sSup>
                    <m:r>
                      <a:rPr lang="es-ES" sz="1600" i="1" dirty="0">
                        <a:latin typeface="Cambria Math"/>
                      </a:rPr>
                      <m:t>, </m:t>
                    </m:r>
                    <m:sSup>
                      <m:sSupPr>
                        <m:ctrlPr>
                          <a:rPr lang="es-ES" sz="1600" i="1" dirty="0">
                            <a:latin typeface="Cambria Math" panose="02040503050406030204" pitchFamily="18" charset="0"/>
                          </a:rPr>
                        </m:ctrlPr>
                      </m:sSupPr>
                      <m:e>
                        <m:r>
                          <a:rPr lang="es-ES" sz="1600" i="1" dirty="0">
                            <a:latin typeface="Cambria Math"/>
                          </a:rPr>
                          <m:t>10</m:t>
                        </m:r>
                      </m:e>
                      <m:sup>
                        <m:r>
                          <a:rPr lang="es-ES" sz="1600" i="1" dirty="0">
                            <a:latin typeface="Cambria Math"/>
                          </a:rPr>
                          <m:t>3</m:t>
                        </m:r>
                      </m:sup>
                    </m:sSup>
                    <m:r>
                      <a:rPr lang="es-ES" sz="1600" i="1" dirty="0">
                        <a:latin typeface="Cambria Math"/>
                      </a:rPr>
                      <m:t>]</m:t>
                    </m:r>
                  </m:oMath>
                </a14:m>
                <a:endParaRPr lang="es-ES" sz="1600" dirty="0"/>
              </a:p>
            </p:txBody>
          </p:sp>
        </mc:Choice>
        <mc:Fallback xmlns="">
          <p:sp>
            <p:nvSpPr>
              <p:cNvPr id="8" name="TextBox 7"/>
              <p:cNvSpPr txBox="1">
                <a:spLocks noRot="1" noChangeAspect="1" noMove="1" noResize="1" noEditPoints="1" noAdjustHandles="1" noChangeArrowheads="1" noChangeShapeType="1" noTextEdit="1"/>
              </p:cNvSpPr>
              <p:nvPr/>
            </p:nvSpPr>
            <p:spPr>
              <a:xfrm>
                <a:off x="741243" y="2388965"/>
                <a:ext cx="5327941" cy="1361398"/>
              </a:xfrm>
              <a:prstGeom prst="rect">
                <a:avLst/>
              </a:prstGeom>
              <a:blipFill>
                <a:blip r:embed="rId3"/>
                <a:stretch>
                  <a:fillRect l="-458" t="-1345" b="-5381"/>
                </a:stretch>
              </a:blipFill>
            </p:spPr>
            <p:txBody>
              <a:bodyPr/>
              <a:lstStyle/>
              <a:p>
                <a:r>
                  <a:rPr lang="en-GB">
                    <a:noFill/>
                  </a:rPr>
                  <a:t> </a:t>
                </a:r>
              </a:p>
            </p:txBody>
          </p:sp>
        </mc:Fallback>
      </mc:AlternateContent>
      <p:pic>
        <p:nvPicPr>
          <p:cNvPr id="9" name="Picture 8"/>
          <p:cNvPicPr>
            <a:picLocks noChangeAspect="1"/>
          </p:cNvPicPr>
          <p:nvPr/>
        </p:nvPicPr>
        <p:blipFill rotWithShape="1">
          <a:blip r:embed="rId4" cstate="print">
            <a:extLst>
              <a:ext uri="{28A0092B-C50C-407E-A947-70E740481C1C}">
                <a14:useLocalDpi xmlns:a14="http://schemas.microsoft.com/office/drawing/2010/main" val="0"/>
              </a:ext>
            </a:extLst>
          </a:blip>
          <a:srcRect l="4747" t="6526" r="3152" b="3215"/>
          <a:stretch/>
        </p:blipFill>
        <p:spPr>
          <a:xfrm>
            <a:off x="6000641" y="1813989"/>
            <a:ext cx="5579716" cy="3645378"/>
          </a:xfrm>
          <a:prstGeom prst="rect">
            <a:avLst/>
          </a:prstGeom>
        </p:spPr>
      </p:pic>
      <p:sp>
        <p:nvSpPr>
          <p:cNvPr id="10" name="TextBox 9"/>
          <p:cNvSpPr txBox="1"/>
          <p:nvPr/>
        </p:nvSpPr>
        <p:spPr>
          <a:xfrm>
            <a:off x="6541421" y="5560179"/>
            <a:ext cx="4498157" cy="523220"/>
          </a:xfrm>
          <a:prstGeom prst="rect">
            <a:avLst/>
          </a:prstGeom>
          <a:noFill/>
        </p:spPr>
        <p:txBody>
          <a:bodyPr wrap="square" rtlCol="0">
            <a:spAutoFit/>
          </a:bodyPr>
          <a:lstStyle/>
          <a:p>
            <a:pPr algn="ctr"/>
            <a:r>
              <a:rPr lang="en-US" sz="1400" b="1" dirty="0"/>
              <a:t>Fig 12</a:t>
            </a:r>
            <a:r>
              <a:rPr lang="en-US" sz="1400" dirty="0"/>
              <a:t>: Torsional and flexural compliances as a function of the stiffness ratio</a:t>
            </a:r>
            <a:endParaRPr lang="en-GB" sz="1400" baseline="30000" dirty="0"/>
          </a:p>
        </p:txBody>
      </p:sp>
      <p:sp>
        <p:nvSpPr>
          <p:cNvPr id="11" name="TextBox 10"/>
          <p:cNvSpPr txBox="1"/>
          <p:nvPr/>
        </p:nvSpPr>
        <p:spPr>
          <a:xfrm>
            <a:off x="741242" y="4340222"/>
            <a:ext cx="5327941" cy="1323439"/>
          </a:xfrm>
          <a:prstGeom prst="rect">
            <a:avLst/>
          </a:prstGeom>
          <a:noFill/>
        </p:spPr>
        <p:txBody>
          <a:bodyPr wrap="square" rtlCol="0">
            <a:spAutoFit/>
          </a:bodyPr>
          <a:lstStyle/>
          <a:p>
            <a:pPr marL="285750" indent="-285750">
              <a:buFont typeface="Arial" pitchFamily="34" charset="0"/>
              <a:buChar char="•"/>
            </a:pPr>
            <a:r>
              <a:rPr lang="en-GB" sz="1600" dirty="0"/>
              <a:t>Torsional stiffness much more sensible to variations of the stiffness ratio.</a:t>
            </a:r>
          </a:p>
          <a:p>
            <a:pPr marL="285750" indent="-285750">
              <a:buFont typeface="Arial" pitchFamily="34" charset="0"/>
              <a:buChar char="•"/>
            </a:pPr>
            <a:endParaRPr lang="en-GB" sz="1600" dirty="0"/>
          </a:p>
          <a:p>
            <a:pPr marL="285750" indent="-285750">
              <a:buFont typeface="Arial" pitchFamily="34" charset="0"/>
              <a:buChar char="•"/>
            </a:pPr>
            <a:r>
              <a:rPr lang="en-GB" sz="1600" dirty="0"/>
              <a:t>The mechanism activation is not expected to result in large variations of the bending displacement.</a:t>
            </a:r>
          </a:p>
        </p:txBody>
      </p:sp>
      <p:sp>
        <p:nvSpPr>
          <p:cNvPr id="12"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spTree>
    <p:extLst>
      <p:ext uri="{BB962C8B-B14F-4D97-AF65-F5344CB8AC3E}">
        <p14:creationId xmlns:p14="http://schemas.microsoft.com/office/powerpoint/2010/main" val="1003411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CH" dirty="0"/>
              <a:t>Computational model</a:t>
            </a:r>
            <a:endParaRPr lang="en-GB" dirty="0"/>
          </a:p>
        </p:txBody>
      </p:sp>
      <p:sp>
        <p:nvSpPr>
          <p:cNvPr id="23" name="Text Placeholder 2"/>
          <p:cNvSpPr>
            <a:spLocks noGrp="1"/>
          </p:cNvSpPr>
          <p:nvPr>
            <p:ph type="body" sz="quarter" idx="15"/>
          </p:nvPr>
        </p:nvSpPr>
        <p:spPr>
          <a:xfrm>
            <a:off x="407369" y="1268760"/>
            <a:ext cx="11376644" cy="441010"/>
          </a:xfrm>
        </p:spPr>
        <p:txBody>
          <a:bodyPr/>
          <a:lstStyle/>
          <a:p>
            <a:r>
              <a:rPr lang="en-US" dirty="0"/>
              <a:t>Execution of nonlinear simulations on </a:t>
            </a:r>
            <a:r>
              <a:rPr lang="en-US" dirty="0" err="1"/>
              <a:t>Abaqus</a:t>
            </a:r>
            <a:r>
              <a:rPr lang="en-US" dirty="0"/>
              <a:t> CAE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90226" y="2397498"/>
            <a:ext cx="6467466" cy="3214348"/>
          </a:xfrm>
          <a:prstGeom prst="rect">
            <a:avLst/>
          </a:prstGeom>
        </p:spPr>
      </p:pic>
      <p:sp>
        <p:nvSpPr>
          <p:cNvPr id="13" name="TextBox 12"/>
          <p:cNvSpPr txBox="1"/>
          <p:nvPr/>
        </p:nvSpPr>
        <p:spPr>
          <a:xfrm>
            <a:off x="6137584" y="5611846"/>
            <a:ext cx="5372750" cy="307777"/>
          </a:xfrm>
          <a:prstGeom prst="rect">
            <a:avLst/>
          </a:prstGeom>
          <a:noFill/>
        </p:spPr>
        <p:txBody>
          <a:bodyPr wrap="square" rtlCol="0">
            <a:spAutoFit/>
          </a:bodyPr>
          <a:lstStyle/>
          <a:p>
            <a:pPr algn="ctr"/>
            <a:r>
              <a:rPr lang="en-US" sz="1400" b="1" dirty="0"/>
              <a:t>Fig 14</a:t>
            </a:r>
            <a:r>
              <a:rPr lang="en-US" sz="1400" dirty="0"/>
              <a:t>: General assembly of the computational model</a:t>
            </a:r>
            <a:endParaRPr lang="en-GB" sz="1400" baseline="30000" dirty="0"/>
          </a:p>
        </p:txBody>
      </p:sp>
      <p:pic>
        <p:nvPicPr>
          <p:cNvPr id="14" name="Picture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2558" y="1909729"/>
            <a:ext cx="5397668" cy="4170926"/>
          </a:xfrm>
          <a:prstGeom prst="rect">
            <a:avLst/>
          </a:prstGeom>
        </p:spPr>
      </p:pic>
      <p:sp>
        <p:nvSpPr>
          <p:cNvPr id="15" name="TextBox 14"/>
          <p:cNvSpPr txBox="1"/>
          <p:nvPr/>
        </p:nvSpPr>
        <p:spPr>
          <a:xfrm>
            <a:off x="642313" y="6080655"/>
            <a:ext cx="4498157" cy="523220"/>
          </a:xfrm>
          <a:prstGeom prst="rect">
            <a:avLst/>
          </a:prstGeom>
          <a:noFill/>
        </p:spPr>
        <p:txBody>
          <a:bodyPr wrap="square" rtlCol="0">
            <a:spAutoFit/>
          </a:bodyPr>
          <a:lstStyle/>
          <a:p>
            <a:pPr algn="ctr"/>
            <a:r>
              <a:rPr lang="en-US" sz="1400" b="1" dirty="0"/>
              <a:t>Fig 13</a:t>
            </a:r>
            <a:r>
              <a:rPr lang="en-US" sz="1400" dirty="0"/>
              <a:t>:  Flow chart showing the execution of the parametric study python code</a:t>
            </a:r>
            <a:endParaRPr lang="en-GB" sz="1400" baseline="30000" dirty="0"/>
          </a:p>
        </p:txBody>
      </p:sp>
      <p:sp>
        <p:nvSpPr>
          <p:cNvPr id="8" name="Text Placeholder 2"/>
          <p:cNvSpPr>
            <a:spLocks noGrp="1"/>
          </p:cNvSpPr>
          <p:nvPr>
            <p:ph type="body" sz="quarter" idx="17" hasCustomPrompt="1"/>
          </p:nvPr>
        </p:nvSpPr>
        <p:spPr>
          <a:xfrm>
            <a:off x="8210550" y="404664"/>
            <a:ext cx="3573464" cy="863749"/>
          </a:xfrm>
          <a:prstGeom prst="rect">
            <a:avLst/>
          </a:prstGeom>
          <a:noFill/>
          <a:ln>
            <a:noFill/>
          </a:ln>
        </p:spPr>
        <p:txBody>
          <a:bodyPr anchor="ctr"/>
          <a:lstStyle>
            <a:lvl1pPr marL="0" indent="0" algn="r">
              <a:lnSpc>
                <a:spcPct val="100000"/>
              </a:lnSpc>
              <a:buNone/>
              <a:defRPr sz="1100" b="1">
                <a:solidFill>
                  <a:srgbClr val="0099C4"/>
                </a:solidFill>
              </a:defRPr>
            </a:lvl1pPr>
            <a:lvl3pPr marL="914400" indent="0">
              <a:lnSpc>
                <a:spcPct val="100000"/>
              </a:lnSpc>
              <a:buFont typeface="Arial" panose="020B0604020202020204" pitchFamily="34" charset="0"/>
              <a:buNone/>
              <a:defRPr sz="2200" b="1" baseline="0">
                <a:solidFill>
                  <a:srgbClr val="0099C4"/>
                </a:solidFill>
              </a:defRPr>
            </a:lvl3pPr>
          </a:lstStyle>
          <a:p>
            <a:pPr lvl="0"/>
            <a:r>
              <a:rPr lang="en-GB" sz="1400" dirty="0"/>
              <a:t>Alejandro Valverde</a:t>
            </a:r>
          </a:p>
          <a:p>
            <a:pPr lvl="0"/>
            <a:r>
              <a:rPr lang="en-GB" sz="1400" dirty="0"/>
              <a:t>alejandro.valverde@cranfield.ac.uk</a:t>
            </a:r>
          </a:p>
        </p:txBody>
      </p:sp>
    </p:spTree>
    <p:extLst>
      <p:ext uri="{BB962C8B-B14F-4D97-AF65-F5344CB8AC3E}">
        <p14:creationId xmlns:p14="http://schemas.microsoft.com/office/powerpoint/2010/main" val="2115343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Lst>
  </p:timing>
</p:sld>
</file>

<file path=ppt/theme/theme1.xml><?xml version="1.0" encoding="utf-8"?>
<a:theme xmlns:a="http://schemas.openxmlformats.org/drawingml/2006/main" name="Academic-Template-16x9-0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F082D1C0-3FFB-488C-A657-49F61302509E}" vid="{83E3CA31-1B28-4ECD-90BF-366E698A545D}"/>
    </a:ext>
  </a:extLst>
</a:theme>
</file>

<file path=ppt/theme/theme2.xml><?xml version="1.0" encoding="utf-8"?>
<a:theme xmlns:a="http://schemas.openxmlformats.org/drawingml/2006/main" name="No Logo Master">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F082D1C0-3FFB-488C-A657-49F61302509E}" vid="{51E38808-6DAA-4C3F-98FE-02C7751893B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Academic-Template-16x9-01</Template>
  <TotalTime>433</TotalTime>
  <Words>2569</Words>
  <Application>Microsoft Office PowerPoint</Application>
  <PresentationFormat>Widescreen</PresentationFormat>
  <Paragraphs>320</Paragraphs>
  <Slides>25</Slides>
  <Notes>25</Notes>
  <HiddenSlides>6</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25</vt:i4>
      </vt:variant>
    </vt:vector>
  </HeadingPairs>
  <TitlesOfParts>
    <vt:vector size="30" baseType="lpstr">
      <vt:lpstr>Arial</vt:lpstr>
      <vt:lpstr>Calibri</vt:lpstr>
      <vt:lpstr>Cambria Math</vt:lpstr>
      <vt:lpstr>Academic-Template-16x9-01</vt:lpstr>
      <vt:lpstr>No Logo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Bending-Twist Shape Adaptation of Wings by Compliant Chiral Spar Design</dc:title>
  <dc:creator>Valverde Lopez, Alejandro</dc:creator>
  <cp:lastModifiedBy>Alejandro Valverde</cp:lastModifiedBy>
  <cp:revision>36</cp:revision>
  <dcterms:created xsi:type="dcterms:W3CDTF">2017-09-02T19:24:13Z</dcterms:created>
  <dcterms:modified xsi:type="dcterms:W3CDTF">2017-09-03T22:08:35Z</dcterms:modified>
</cp:coreProperties>
</file>

<file path=docProps/thumbnail.jpeg>
</file>